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sldIdLst>
    <p:sldId id="284" r:id="rId2"/>
    <p:sldId id="256" r:id="rId3"/>
    <p:sldId id="257" r:id="rId4"/>
    <p:sldId id="258" r:id="rId5"/>
    <p:sldId id="259" r:id="rId6"/>
    <p:sldId id="260" r:id="rId7"/>
    <p:sldId id="261"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1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60370C-9F8A-4444-9117-5EFF42B8AD0A}" type="datetimeFigureOut">
              <a:rPr lang="en-US" smtClean="0"/>
              <a:pPr/>
              <a:t>12/17/2013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AF433-E695-4874-BBBE-768AABADB95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60370C-9F8A-4444-9117-5EFF42B8AD0A}" type="datetimeFigureOut">
              <a:rPr lang="en-US" smtClean="0"/>
              <a:pPr/>
              <a:t>12/17/2013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AF433-E695-4874-BBBE-768AABADB9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60370C-9F8A-4444-9117-5EFF42B8AD0A}" type="datetimeFigureOut">
              <a:rPr lang="en-US" smtClean="0"/>
              <a:pPr/>
              <a:t>12/17/2013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AF433-E695-4874-BBBE-768AABADB9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60370C-9F8A-4444-9117-5EFF42B8AD0A}" type="datetimeFigureOut">
              <a:rPr lang="en-US" smtClean="0"/>
              <a:pPr/>
              <a:t>12/17/2013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AF433-E695-4874-BBBE-768AABADB9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60370C-9F8A-4444-9117-5EFF42B8AD0A}" type="datetimeFigureOut">
              <a:rPr lang="en-US" smtClean="0"/>
              <a:pPr/>
              <a:t>12/17/2013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AF433-E695-4874-BBBE-768AABADB95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60370C-9F8A-4444-9117-5EFF42B8AD0A}" type="datetimeFigureOut">
              <a:rPr lang="en-US" smtClean="0"/>
              <a:pPr/>
              <a:t>12/17/2013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CAF433-E695-4874-BBBE-768AABADB9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60370C-9F8A-4444-9117-5EFF42B8AD0A}" type="datetimeFigureOut">
              <a:rPr lang="en-US" smtClean="0"/>
              <a:pPr/>
              <a:t>12/17/2013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CAF433-E695-4874-BBBE-768AABADB9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60370C-9F8A-4444-9117-5EFF42B8AD0A}" type="datetimeFigureOut">
              <a:rPr lang="en-US" smtClean="0"/>
              <a:pPr/>
              <a:t>12/17/2013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CAF433-E695-4874-BBBE-768AABADB9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60370C-9F8A-4444-9117-5EFF42B8AD0A}" type="datetimeFigureOut">
              <a:rPr lang="en-US" smtClean="0"/>
              <a:pPr/>
              <a:t>12/17/2013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CAF433-E695-4874-BBBE-768AABADB9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60370C-9F8A-4444-9117-5EFF42B8AD0A}" type="datetimeFigureOut">
              <a:rPr lang="en-US" smtClean="0"/>
              <a:pPr/>
              <a:t>12/17/2013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CAF433-E695-4874-BBBE-768AABADB9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60370C-9F8A-4444-9117-5EFF42B8AD0A}" type="datetimeFigureOut">
              <a:rPr lang="en-US" smtClean="0"/>
              <a:pPr/>
              <a:t>12/17/2013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CAF433-E695-4874-BBBE-768AABADB95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60370C-9F8A-4444-9117-5EFF42B8AD0A}" type="datetimeFigureOut">
              <a:rPr lang="en-US" smtClean="0"/>
              <a:pPr/>
              <a:t>12/17/2013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CAF433-E695-4874-BBBE-768AABADB95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mailto:VCCC@vita.virginia.gov"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381000"/>
            <a:ext cx="7391400" cy="2677656"/>
          </a:xfrm>
          <a:prstGeom prst="rect">
            <a:avLst/>
          </a:prstGeom>
        </p:spPr>
        <p:txBody>
          <a:bodyPr wrap="square">
            <a:spAutoFit/>
          </a:bodyPr>
          <a:lstStyle/>
          <a:p>
            <a:r>
              <a:rPr lang="en-US" sz="2400" b="1" u="sng" dirty="0" smtClean="0"/>
              <a:t>Question:</a:t>
            </a:r>
            <a:r>
              <a:rPr lang="en-US" sz="2400" dirty="0" smtClean="0"/>
              <a:t>  What is Secure Envelope?  </a:t>
            </a:r>
            <a:br>
              <a:rPr lang="en-US" sz="2400" dirty="0" smtClean="0"/>
            </a:br>
            <a:endParaRPr lang="en-US" sz="2400" dirty="0" smtClean="0"/>
          </a:p>
          <a:p>
            <a:pPr algn="just"/>
            <a:r>
              <a:rPr lang="en-US" sz="2400" b="1" u="sng" dirty="0" smtClean="0"/>
              <a:t>Answer:</a:t>
            </a:r>
            <a:r>
              <a:rPr lang="en-US" sz="2400" dirty="0" smtClean="0"/>
              <a:t>  </a:t>
            </a:r>
            <a:r>
              <a:rPr lang="en-US" sz="2400" dirty="0" smtClean="0"/>
              <a:t>DARS </a:t>
            </a:r>
            <a:r>
              <a:rPr lang="en-US" sz="2400" dirty="0" smtClean="0"/>
              <a:t>will utilizes a Cisco product called Cisco Registered Envelope Service (CRES) to provide Secure Email services for transmission of authorizations via a secure email method to email users external to </a:t>
            </a:r>
            <a:r>
              <a:rPr lang="en-US" sz="2400" dirty="0" smtClean="0"/>
              <a:t>DARS </a:t>
            </a:r>
            <a:r>
              <a:rPr lang="en-US" sz="2400" dirty="0" smtClean="0"/>
              <a:t>email system.</a:t>
            </a:r>
            <a:endParaRPr lang="en-US" sz="2400" dirty="0"/>
          </a:p>
        </p:txBody>
      </p:sp>
      <p:pic>
        <p:nvPicPr>
          <p:cNvPr id="26626" name="Picture 2" descr="C:\Users\tbo82112\AppData\Local\Microsoft\Windows\Temporary Internet Files\Content.IE5\TPNVZ9PE\MC900435241[1].png"/>
          <p:cNvPicPr>
            <a:picLocks noChangeAspect="1" noChangeArrowheads="1"/>
          </p:cNvPicPr>
          <p:nvPr/>
        </p:nvPicPr>
        <p:blipFill>
          <a:blip r:embed="rId2" cstate="print"/>
          <a:srcRect/>
          <a:stretch>
            <a:fillRect/>
          </a:stretch>
        </p:blipFill>
        <p:spPr bwMode="auto">
          <a:xfrm>
            <a:off x="1039812" y="3124200"/>
            <a:ext cx="7342188" cy="3149600"/>
          </a:xfrm>
          <a:prstGeom prst="rect">
            <a:avLst/>
          </a:prstGeom>
          <a:noFill/>
        </p:spPr>
      </p:pic>
      <p:pic>
        <p:nvPicPr>
          <p:cNvPr id="26628" name="Picture 4" descr="C:\Users\tbo82112\AppData\Local\Microsoft\Windows\Temporary Internet Files\Content.IE5\HLJR3TBO\MC900431599[1].png"/>
          <p:cNvPicPr>
            <a:picLocks noChangeAspect="1" noChangeArrowheads="1"/>
          </p:cNvPicPr>
          <p:nvPr/>
        </p:nvPicPr>
        <p:blipFill>
          <a:blip r:embed="rId3" cstate="print"/>
          <a:srcRect/>
          <a:stretch>
            <a:fillRect/>
          </a:stretch>
        </p:blipFill>
        <p:spPr bwMode="auto">
          <a:xfrm>
            <a:off x="7010400" y="4572000"/>
            <a:ext cx="1828800" cy="18288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533400"/>
            <a:ext cx="6172200" cy="1200329"/>
          </a:xfrm>
          <a:prstGeom prst="rect">
            <a:avLst/>
          </a:prstGeom>
        </p:spPr>
        <p:txBody>
          <a:bodyPr wrap="square">
            <a:spAutoFit/>
          </a:bodyPr>
          <a:lstStyle/>
          <a:p>
            <a:endParaRPr lang="en-US" dirty="0"/>
          </a:p>
          <a:p>
            <a:endParaRPr lang="en-US" dirty="0"/>
          </a:p>
          <a:p>
            <a:endParaRPr lang="en-US" dirty="0"/>
          </a:p>
          <a:p>
            <a:r>
              <a:rPr lang="en-US" dirty="0"/>
              <a:t>The decrypted message is displayed in the browser window.</a:t>
            </a:r>
          </a:p>
        </p:txBody>
      </p:sp>
      <p:pic>
        <p:nvPicPr>
          <p:cNvPr id="8194" name="Picture 2"/>
          <p:cNvPicPr>
            <a:picLocks noChangeAspect="1" noChangeArrowheads="1"/>
          </p:cNvPicPr>
          <p:nvPr/>
        </p:nvPicPr>
        <p:blipFill>
          <a:blip r:embed="rId2" cstate="print"/>
          <a:srcRect/>
          <a:stretch>
            <a:fillRect/>
          </a:stretch>
        </p:blipFill>
        <p:spPr bwMode="auto">
          <a:xfrm>
            <a:off x="685800" y="914400"/>
            <a:ext cx="7391400" cy="3448050"/>
          </a:xfrm>
          <a:prstGeom prst="rect">
            <a:avLst/>
          </a:prstGeom>
          <a:noFill/>
          <a:ln w="9525">
            <a:noFill/>
            <a:miter lim="800000"/>
            <a:headEnd/>
            <a:tailEnd/>
          </a:ln>
        </p:spPr>
      </p:pic>
      <p:sp>
        <p:nvSpPr>
          <p:cNvPr id="4" name="Rectangle 3"/>
          <p:cNvSpPr/>
          <p:nvPr/>
        </p:nvSpPr>
        <p:spPr>
          <a:xfrm>
            <a:off x="381000" y="3810000"/>
            <a:ext cx="8305800" cy="2308324"/>
          </a:xfrm>
          <a:prstGeom prst="rect">
            <a:avLst/>
          </a:prstGeom>
        </p:spPr>
        <p:txBody>
          <a:bodyPr wrap="square">
            <a:spAutoFit/>
          </a:bodyPr>
          <a:lstStyle/>
          <a:p>
            <a:endParaRPr lang="en-US" dirty="0"/>
          </a:p>
          <a:p>
            <a:endParaRPr lang="en-US" dirty="0"/>
          </a:p>
          <a:p>
            <a:endParaRPr lang="en-US" dirty="0"/>
          </a:p>
          <a:p>
            <a:pPr algn="just"/>
            <a:r>
              <a:rPr lang="en-US" dirty="0"/>
              <a:t>After you open a Registered Envelope, you can click Reply to send a Secure Reply message or click Forward to send a Secure Forward message. When you send a Secure Reply or Secure Forward message, the recipient receives a Registered Envelope containing the encrypted message</a:t>
            </a:r>
            <a:r>
              <a:rPr lang="en-US" dirty="0" smtClean="0"/>
              <a:t>.</a:t>
            </a:r>
          </a:p>
          <a:p>
            <a:pPr algn="just"/>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1905000"/>
            <a:ext cx="6172200" cy="646331"/>
          </a:xfrm>
          <a:prstGeom prst="rect">
            <a:avLst/>
          </a:prstGeom>
          <a:noFill/>
        </p:spPr>
        <p:txBody>
          <a:bodyPr wrap="square" rtlCol="0">
            <a:spAutoFit/>
          </a:bodyPr>
          <a:lstStyle/>
          <a:p>
            <a:pPr algn="ctr"/>
            <a:r>
              <a:rPr lang="en-US" sz="3600" dirty="0" smtClean="0"/>
              <a:t>Secure Envelope FAQs</a:t>
            </a:r>
            <a:endParaRPr lang="en-US" sz="3600" dirty="0"/>
          </a:p>
        </p:txBody>
      </p:sp>
      <p:pic>
        <p:nvPicPr>
          <p:cNvPr id="9221" name="Picture 5" descr="C:\Users\tbo82112\AppData\Local\Microsoft\Windows\Temporary Internet Files\Content.IE5\TZM1BKPE\MC900441498[1].png"/>
          <p:cNvPicPr>
            <a:picLocks noChangeAspect="1" noChangeArrowheads="1"/>
          </p:cNvPicPr>
          <p:nvPr/>
        </p:nvPicPr>
        <p:blipFill>
          <a:blip r:embed="rId2" cstate="print"/>
          <a:srcRect/>
          <a:stretch>
            <a:fillRect/>
          </a:stretch>
        </p:blipFill>
        <p:spPr bwMode="auto">
          <a:xfrm>
            <a:off x="2895600" y="2362200"/>
            <a:ext cx="2666771" cy="2666771"/>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1066800"/>
            <a:ext cx="6858000" cy="4524315"/>
          </a:xfrm>
          <a:prstGeom prst="rect">
            <a:avLst/>
          </a:prstGeom>
        </p:spPr>
        <p:txBody>
          <a:bodyPr wrap="square">
            <a:spAutoFit/>
          </a:bodyPr>
          <a:lstStyle/>
          <a:p>
            <a:r>
              <a:rPr lang="en-US" sz="2400" b="1" u="sng" dirty="0"/>
              <a:t>Question:</a:t>
            </a:r>
            <a:r>
              <a:rPr lang="en-US" sz="2400" dirty="0"/>
              <a:t>  In a nutshell how does the process work?</a:t>
            </a:r>
            <a:br>
              <a:rPr lang="en-US" sz="2400" dirty="0"/>
            </a:br>
            <a:endParaRPr lang="en-US" sz="2400" dirty="0"/>
          </a:p>
          <a:p>
            <a:pPr algn="just"/>
            <a:r>
              <a:rPr lang="en-US" sz="2400" b="1" u="sng" dirty="0"/>
              <a:t>Answer: </a:t>
            </a:r>
            <a:r>
              <a:rPr lang="en-US" sz="2400" dirty="0"/>
              <a:t> Generally speaking, a </a:t>
            </a:r>
            <a:r>
              <a:rPr lang="en-US" sz="2400" dirty="0" smtClean="0"/>
              <a:t>DARS </a:t>
            </a:r>
            <a:r>
              <a:rPr lang="en-US" sz="2400" dirty="0"/>
              <a:t>employee initiates a secure email.  This tells CRES and the recipient you are sending a message to, that the email contains confidential information and thus should be encrypted.  The </a:t>
            </a:r>
            <a:r>
              <a:rPr lang="en-US" sz="2400" dirty="0" smtClean="0"/>
              <a:t>DARS </a:t>
            </a:r>
            <a:r>
              <a:rPr lang="en-US" sz="2400" dirty="0"/>
              <a:t>email will then encrypt the email and send it to the CRES email servers on the Internet</a:t>
            </a:r>
            <a:r>
              <a:rPr lang="en-US" sz="2400" dirty="0" smtClean="0"/>
              <a:t>.</a:t>
            </a:r>
          </a:p>
          <a:p>
            <a:endParaRPr lang="en-US" sz="2400" dirty="0"/>
          </a:p>
          <a:p>
            <a:r>
              <a:rPr lang="en-US" sz="2400" b="1" i="1" u="sng" dirty="0">
                <a:solidFill>
                  <a:srgbClr val="FF0000"/>
                </a:solidFill>
              </a:rPr>
              <a:t>Note: </a:t>
            </a:r>
            <a:r>
              <a:rPr lang="en-US" sz="2400" b="1" i="1" u="sng" dirty="0" smtClean="0">
                <a:solidFill>
                  <a:srgbClr val="FF0000"/>
                </a:solidFill>
              </a:rPr>
              <a:t> There </a:t>
            </a:r>
            <a:r>
              <a:rPr lang="en-US" sz="2400" b="1" i="1" u="sng" dirty="0">
                <a:solidFill>
                  <a:srgbClr val="FF0000"/>
                </a:solidFill>
              </a:rPr>
              <a:t>will be no confidential information in the subject line of your email.</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0" y="1905000"/>
            <a:ext cx="6858000" cy="1938992"/>
          </a:xfrm>
          <a:prstGeom prst="rect">
            <a:avLst/>
          </a:prstGeom>
        </p:spPr>
        <p:txBody>
          <a:bodyPr wrap="square">
            <a:spAutoFit/>
          </a:bodyPr>
          <a:lstStyle/>
          <a:p>
            <a:pPr algn="just"/>
            <a:r>
              <a:rPr lang="en-US" sz="2400" b="1" u="sng" dirty="0"/>
              <a:t>Question:</a:t>
            </a:r>
            <a:r>
              <a:rPr lang="en-US" sz="2400" dirty="0"/>
              <a:t>  Are there any limitations on the number of </a:t>
            </a:r>
            <a:r>
              <a:rPr lang="en-US" sz="2400" dirty="0" smtClean="0"/>
              <a:t>DARS </a:t>
            </a:r>
            <a:r>
              <a:rPr lang="en-US" sz="2400" dirty="0"/>
              <a:t>employees who can send Secure Email?</a:t>
            </a:r>
          </a:p>
          <a:p>
            <a:r>
              <a:rPr lang="en-US" sz="2400" dirty="0"/>
              <a:t> </a:t>
            </a:r>
          </a:p>
          <a:p>
            <a:pPr algn="just"/>
            <a:r>
              <a:rPr lang="en-US" sz="2400" b="1" u="sng" dirty="0"/>
              <a:t>Answer:</a:t>
            </a:r>
            <a:r>
              <a:rPr lang="en-US" sz="2400" dirty="0"/>
              <a:t>  </a:t>
            </a:r>
            <a:r>
              <a:rPr lang="en-US" sz="2400" dirty="0" smtClean="0"/>
              <a:t>No.  All DARS field staff will be sending information in a secure format.  </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905000"/>
            <a:ext cx="6858000" cy="1938992"/>
          </a:xfrm>
          <a:prstGeom prst="rect">
            <a:avLst/>
          </a:prstGeom>
        </p:spPr>
        <p:txBody>
          <a:bodyPr wrap="square">
            <a:spAutoFit/>
          </a:bodyPr>
          <a:lstStyle/>
          <a:p>
            <a:pPr algn="just"/>
            <a:r>
              <a:rPr lang="en-US" sz="2400" b="1" u="sng" dirty="0"/>
              <a:t>Question:</a:t>
            </a:r>
            <a:r>
              <a:rPr lang="en-US" sz="2400" b="1" dirty="0"/>
              <a:t>  </a:t>
            </a:r>
            <a:r>
              <a:rPr lang="en-US" sz="2400" dirty="0"/>
              <a:t>Are there any restrictions on what can actually be sent or disclosed through Secure Email?  </a:t>
            </a:r>
          </a:p>
          <a:p>
            <a:r>
              <a:rPr lang="en-US" sz="2400" dirty="0"/>
              <a:t> </a:t>
            </a:r>
          </a:p>
          <a:p>
            <a:pPr algn="just"/>
            <a:r>
              <a:rPr lang="en-US" sz="2400" b="1" u="sng" dirty="0"/>
              <a:t>Answer:</a:t>
            </a:r>
            <a:r>
              <a:rPr lang="en-US" sz="2400" dirty="0"/>
              <a:t>  </a:t>
            </a:r>
            <a:r>
              <a:rPr lang="en-US" sz="2400" dirty="0" smtClean="0"/>
              <a:t> </a:t>
            </a:r>
            <a:r>
              <a:rPr lang="en-US" sz="2400" dirty="0" smtClean="0"/>
              <a:t> Yes.  All PHI, PII &amp; Sensitive Data will be sent via Secure Email.</a:t>
            </a:r>
            <a:r>
              <a:rPr lang="en-US" sz="2400" dirty="0" smtClean="0"/>
              <a:t>  </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905000"/>
            <a:ext cx="6858000" cy="1938992"/>
          </a:xfrm>
          <a:prstGeom prst="rect">
            <a:avLst/>
          </a:prstGeom>
        </p:spPr>
        <p:txBody>
          <a:bodyPr wrap="square">
            <a:spAutoFit/>
          </a:bodyPr>
          <a:lstStyle/>
          <a:p>
            <a:pPr algn="just"/>
            <a:r>
              <a:rPr lang="en-US" sz="2400" b="1" u="sng" dirty="0"/>
              <a:t>Question:</a:t>
            </a:r>
            <a:r>
              <a:rPr lang="en-US" sz="2400" dirty="0"/>
              <a:t>  Is there a Secure Email pre-registration component available to business partners?</a:t>
            </a:r>
          </a:p>
          <a:p>
            <a:r>
              <a:rPr lang="en-US" sz="2400" dirty="0"/>
              <a:t> </a:t>
            </a:r>
          </a:p>
          <a:p>
            <a:pPr algn="just"/>
            <a:r>
              <a:rPr lang="en-US" sz="2400" b="1" u="sng" dirty="0"/>
              <a:t>Answer:</a:t>
            </a:r>
            <a:r>
              <a:rPr lang="en-US" sz="2400" b="1" dirty="0"/>
              <a:t>  </a:t>
            </a:r>
            <a:r>
              <a:rPr lang="en-US" sz="2400" dirty="0"/>
              <a:t>No.  It is not required to pre-register prior to receiving Secure Email.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600200"/>
            <a:ext cx="6858000" cy="3416320"/>
          </a:xfrm>
          <a:prstGeom prst="rect">
            <a:avLst/>
          </a:prstGeom>
        </p:spPr>
        <p:txBody>
          <a:bodyPr wrap="square">
            <a:spAutoFit/>
          </a:bodyPr>
          <a:lstStyle/>
          <a:p>
            <a:pPr algn="just"/>
            <a:r>
              <a:rPr lang="en-US" sz="2400" b="1" u="sng" dirty="0"/>
              <a:t>Question:</a:t>
            </a:r>
            <a:r>
              <a:rPr lang="en-US" sz="2400" dirty="0"/>
              <a:t>  When </a:t>
            </a:r>
            <a:r>
              <a:rPr lang="en-US" sz="2400" dirty="0" smtClean="0"/>
              <a:t>DARS </a:t>
            </a:r>
            <a:r>
              <a:rPr lang="en-US" sz="2400" dirty="0"/>
              <a:t>users send </a:t>
            </a:r>
            <a:r>
              <a:rPr lang="en-US" sz="2400" dirty="0" smtClean="0"/>
              <a:t>a Secure </a:t>
            </a:r>
            <a:r>
              <a:rPr lang="en-US" sz="2400" dirty="0"/>
              <a:t>Email, is the Secure Email protected or excluded from Virginia Freedom of Information Act (FOIA) requests?</a:t>
            </a:r>
          </a:p>
          <a:p>
            <a:r>
              <a:rPr lang="en-US" sz="2400" dirty="0"/>
              <a:t> </a:t>
            </a:r>
          </a:p>
          <a:p>
            <a:pPr algn="just"/>
            <a:r>
              <a:rPr lang="en-US" sz="2400" b="1" u="sng" dirty="0"/>
              <a:t>Answer:</a:t>
            </a:r>
            <a:r>
              <a:rPr lang="en-US" sz="2400" dirty="0"/>
              <a:t>  No. Secure Email does not fall in the same classifications as Governor’s working papers, Records of the Virginia Department of Emergency Management (DEM), or Applications to the Virginia Department of Health Professionals (DHP).</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600200"/>
            <a:ext cx="6858000" cy="3416320"/>
          </a:xfrm>
          <a:prstGeom prst="rect">
            <a:avLst/>
          </a:prstGeom>
        </p:spPr>
        <p:txBody>
          <a:bodyPr wrap="square">
            <a:spAutoFit/>
          </a:bodyPr>
          <a:lstStyle/>
          <a:p>
            <a:pPr algn="just"/>
            <a:r>
              <a:rPr lang="en-US" sz="2400" b="1" u="sng" dirty="0"/>
              <a:t>Question:</a:t>
            </a:r>
            <a:r>
              <a:rPr lang="en-US" sz="2400" dirty="0"/>
              <a:t>  If two </a:t>
            </a:r>
            <a:r>
              <a:rPr lang="en-US" sz="2400" dirty="0" smtClean="0"/>
              <a:t>DARS </a:t>
            </a:r>
            <a:r>
              <a:rPr lang="en-US" sz="2400" dirty="0"/>
              <a:t>employees send a Secure Email to the same person at another agency or company, will the receiver have to register twice?</a:t>
            </a:r>
          </a:p>
          <a:p>
            <a:r>
              <a:rPr lang="en-US" sz="2400" dirty="0"/>
              <a:t> </a:t>
            </a:r>
          </a:p>
          <a:p>
            <a:pPr algn="just"/>
            <a:r>
              <a:rPr lang="en-US" sz="2400" b="1" u="sng" dirty="0"/>
              <a:t>Answer:</a:t>
            </a:r>
            <a:r>
              <a:rPr lang="en-US" sz="2400" dirty="0"/>
              <a:t>  No. As long as the receiver of the Secure Email message has the same email address registered in the CRES Secure Email system, they will only need to be registered once to receive any secured messages addressed to them.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447800"/>
            <a:ext cx="6858000" cy="3785652"/>
          </a:xfrm>
          <a:prstGeom prst="rect">
            <a:avLst/>
          </a:prstGeom>
        </p:spPr>
        <p:txBody>
          <a:bodyPr wrap="square">
            <a:spAutoFit/>
          </a:bodyPr>
          <a:lstStyle/>
          <a:p>
            <a:pPr algn="just"/>
            <a:r>
              <a:rPr lang="en-US" sz="2400" b="1" u="sng" dirty="0"/>
              <a:t>Question:</a:t>
            </a:r>
            <a:r>
              <a:rPr lang="en-US" sz="2400" dirty="0"/>
              <a:t>  </a:t>
            </a:r>
            <a:r>
              <a:rPr lang="en-US" sz="2400" dirty="0" smtClean="0"/>
              <a:t> If </a:t>
            </a:r>
            <a:r>
              <a:rPr lang="en-US" sz="2400" dirty="0"/>
              <a:t>the receiver saves a Secure Email in their Secure Mailbox, will the Secure Email still automatically delete after 30 days?</a:t>
            </a:r>
          </a:p>
          <a:p>
            <a:r>
              <a:rPr lang="en-US" sz="2400" dirty="0"/>
              <a:t> </a:t>
            </a:r>
          </a:p>
          <a:p>
            <a:pPr algn="just"/>
            <a:r>
              <a:rPr lang="en-US" sz="2400" b="1" u="sng" dirty="0"/>
              <a:t>Answer:</a:t>
            </a:r>
            <a:r>
              <a:rPr lang="en-US" sz="2400" dirty="0"/>
              <a:t>  No.  According to CRES communications, the Secure Email </a:t>
            </a:r>
            <a:r>
              <a:rPr lang="en-US" sz="2400" u="sng" dirty="0"/>
              <a:t>stays on the CRES server for one year</a:t>
            </a:r>
            <a:r>
              <a:rPr lang="en-US" sz="2400" dirty="0"/>
              <a:t>.  The receiver must copy or save the email and/or attachment to their local storage area, i.e., their c:drive or somewhere on their local network if they want to retain for a longer period.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905000"/>
            <a:ext cx="6858000" cy="2308324"/>
          </a:xfrm>
          <a:prstGeom prst="rect">
            <a:avLst/>
          </a:prstGeom>
        </p:spPr>
        <p:txBody>
          <a:bodyPr wrap="square">
            <a:spAutoFit/>
          </a:bodyPr>
          <a:lstStyle/>
          <a:p>
            <a:pPr algn="just"/>
            <a:r>
              <a:rPr lang="en-US" sz="2400" b="1" u="sng" dirty="0"/>
              <a:t>Question:</a:t>
            </a:r>
            <a:r>
              <a:rPr lang="en-US" sz="2400" dirty="0"/>
              <a:t>  Is there a re-registration prompt (email notification) sent to a registrant if they have not used the </a:t>
            </a:r>
            <a:r>
              <a:rPr lang="en-US" sz="2400" dirty="0" smtClean="0"/>
              <a:t>DARS </a:t>
            </a:r>
            <a:r>
              <a:rPr lang="en-US" sz="2400" dirty="0"/>
              <a:t>Secure Email system for one year.</a:t>
            </a:r>
          </a:p>
          <a:p>
            <a:r>
              <a:rPr lang="en-US" sz="2400" dirty="0"/>
              <a:t> </a:t>
            </a:r>
          </a:p>
          <a:p>
            <a:pPr algn="just"/>
            <a:r>
              <a:rPr lang="en-US" sz="2400" b="1" u="sng" dirty="0"/>
              <a:t>Answer:</a:t>
            </a:r>
            <a:r>
              <a:rPr lang="en-US" sz="2400" dirty="0"/>
              <a:t>  No. The registrant will not receive any notification warning.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533401"/>
            <a:ext cx="7772400" cy="3908762"/>
          </a:xfrm>
          <a:prstGeom prst="rect">
            <a:avLst/>
          </a:prstGeom>
        </p:spPr>
        <p:txBody>
          <a:bodyPr wrap="square">
            <a:spAutoFit/>
          </a:bodyPr>
          <a:lstStyle/>
          <a:p>
            <a:endParaRPr lang="en-US" dirty="0"/>
          </a:p>
          <a:p>
            <a:pPr algn="ctr"/>
            <a:r>
              <a:rPr lang="en-US" dirty="0"/>
              <a:t> </a:t>
            </a:r>
            <a:r>
              <a:rPr lang="en-US" sz="3600" b="1" dirty="0"/>
              <a:t>Step-by-Step Guide to Opening Your First </a:t>
            </a:r>
            <a:r>
              <a:rPr lang="en-US" sz="3600" b="1" dirty="0" smtClean="0"/>
              <a:t>Envelope</a:t>
            </a:r>
          </a:p>
          <a:p>
            <a:endParaRPr lang="en-US" sz="1400" b="1" dirty="0"/>
          </a:p>
          <a:p>
            <a:pPr algn="just"/>
            <a:r>
              <a:rPr lang="en-US" dirty="0"/>
              <a:t>This section provides step-by-step instructions for opening a Registered Envelope for the first time. The steps and supporting graphics demonstrate the typical scenario for a first-time recipient. Some of the steps may vary, depending on the particular circumstances</a:t>
            </a:r>
            <a:r>
              <a:rPr lang="en-US" dirty="0" smtClean="0"/>
              <a:t>.</a:t>
            </a:r>
          </a:p>
          <a:p>
            <a:endParaRPr lang="en-US" dirty="0"/>
          </a:p>
          <a:p>
            <a:pPr algn="just"/>
            <a:r>
              <a:rPr lang="en-US" b="1" dirty="0" smtClean="0"/>
              <a:t>Note:  These </a:t>
            </a:r>
            <a:r>
              <a:rPr lang="en-US" b="1" dirty="0"/>
              <a:t>steps apply to first-time recipients only. After you enroll with Cisco Registered Envelope Service, you can use your password to open envelopes from any sender.</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905000"/>
            <a:ext cx="6858000" cy="3046988"/>
          </a:xfrm>
          <a:prstGeom prst="rect">
            <a:avLst/>
          </a:prstGeom>
        </p:spPr>
        <p:txBody>
          <a:bodyPr wrap="square">
            <a:spAutoFit/>
          </a:bodyPr>
          <a:lstStyle/>
          <a:p>
            <a:r>
              <a:rPr lang="en-US" sz="2400" b="1" u="sng" dirty="0"/>
              <a:t>Question:</a:t>
            </a:r>
            <a:r>
              <a:rPr lang="en-US" sz="2400" dirty="0"/>
              <a:t> </a:t>
            </a:r>
            <a:r>
              <a:rPr lang="en-US" sz="2400" dirty="0" smtClean="0"/>
              <a:t> How </a:t>
            </a:r>
            <a:r>
              <a:rPr lang="en-US" sz="2400" dirty="0"/>
              <a:t>do I know that my </a:t>
            </a:r>
            <a:r>
              <a:rPr lang="en-US" sz="2400" dirty="0" smtClean="0"/>
              <a:t>recipient </a:t>
            </a:r>
            <a:r>
              <a:rPr lang="en-US" sz="2400" dirty="0"/>
              <a:t>read the message that I sent them?</a:t>
            </a:r>
            <a:br>
              <a:rPr lang="en-US" sz="2400" dirty="0"/>
            </a:br>
            <a:endParaRPr lang="en-US" sz="2400" dirty="0"/>
          </a:p>
          <a:p>
            <a:pPr algn="just"/>
            <a:r>
              <a:rPr lang="en-US" sz="2400" b="1" u="sng" dirty="0"/>
              <a:t>Answer:</a:t>
            </a:r>
            <a:r>
              <a:rPr lang="en-US" sz="2400" b="1" dirty="0"/>
              <a:t>  </a:t>
            </a:r>
            <a:r>
              <a:rPr lang="en-US" sz="2400" dirty="0"/>
              <a:t>When the </a:t>
            </a:r>
            <a:r>
              <a:rPr lang="en-US" sz="2400" dirty="0" smtClean="0"/>
              <a:t>recipient </a:t>
            </a:r>
            <a:r>
              <a:rPr lang="en-US" sz="2400" dirty="0"/>
              <a:t>reads the secure email message that was sent, the </a:t>
            </a:r>
            <a:r>
              <a:rPr lang="en-US" sz="2400" dirty="0" smtClean="0"/>
              <a:t>DARS </a:t>
            </a:r>
            <a:r>
              <a:rPr lang="en-US" sz="2400" dirty="0"/>
              <a:t>sender will get a message from CRES.  This message lets the </a:t>
            </a:r>
            <a:r>
              <a:rPr lang="en-US" sz="2400" dirty="0" smtClean="0"/>
              <a:t>DARS </a:t>
            </a:r>
            <a:r>
              <a:rPr lang="en-US" sz="2400" dirty="0"/>
              <a:t>sender know that the </a:t>
            </a:r>
            <a:r>
              <a:rPr lang="en-US" sz="2400" dirty="0" smtClean="0"/>
              <a:t>recipient </a:t>
            </a:r>
            <a:r>
              <a:rPr lang="en-US" sz="2400" dirty="0"/>
              <a:t>has read the secure message.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533400"/>
            <a:ext cx="6858000" cy="5632311"/>
          </a:xfrm>
          <a:prstGeom prst="rect">
            <a:avLst/>
          </a:prstGeom>
        </p:spPr>
        <p:txBody>
          <a:bodyPr wrap="square">
            <a:spAutoFit/>
          </a:bodyPr>
          <a:lstStyle/>
          <a:p>
            <a:r>
              <a:rPr lang="en-US" sz="2400" b="1" u="sng" dirty="0"/>
              <a:t>Question:</a:t>
            </a:r>
            <a:r>
              <a:rPr lang="en-US" sz="2400" dirty="0"/>
              <a:t>  When I receive a Secure Email with an attachment, after I put in my password I see the browser says "Loading Envelope Tools..."  What do I do?</a:t>
            </a:r>
          </a:p>
          <a:p>
            <a:r>
              <a:rPr lang="en-US" sz="2400" dirty="0"/>
              <a:t> </a:t>
            </a:r>
          </a:p>
          <a:p>
            <a:r>
              <a:rPr lang="en-US" sz="2400" b="1" u="sng" dirty="0"/>
              <a:t>Answer:</a:t>
            </a:r>
            <a:r>
              <a:rPr lang="en-US" sz="2400" dirty="0"/>
              <a:t>  There are two choices: </a:t>
            </a:r>
          </a:p>
          <a:p>
            <a:pPr lvl="0"/>
            <a:endParaRPr lang="en-US" sz="2400" dirty="0" smtClean="0"/>
          </a:p>
          <a:p>
            <a:pPr lvl="0"/>
            <a:r>
              <a:rPr lang="en-US" sz="2400" dirty="0" smtClean="0"/>
              <a:t>Wait </a:t>
            </a:r>
            <a:r>
              <a:rPr lang="en-US" sz="2400" dirty="0"/>
              <a:t>a few minutes and the item and attachment will finally load. </a:t>
            </a:r>
            <a:endParaRPr lang="en-US" sz="2400" dirty="0" smtClean="0"/>
          </a:p>
          <a:p>
            <a:pPr lvl="0"/>
            <a:endParaRPr lang="en-US" sz="2400" dirty="0"/>
          </a:p>
          <a:p>
            <a:pPr lvl="0"/>
            <a:r>
              <a:rPr lang="en-US" sz="2400" dirty="0" smtClean="0"/>
              <a:t>OR</a:t>
            </a:r>
            <a:endParaRPr lang="en-US" sz="2400" dirty="0"/>
          </a:p>
          <a:p>
            <a:pPr lvl="0"/>
            <a:endParaRPr lang="en-US" sz="2400" dirty="0" smtClean="0"/>
          </a:p>
          <a:p>
            <a:pPr lvl="0"/>
            <a:r>
              <a:rPr lang="en-US" sz="2400" dirty="0" smtClean="0"/>
              <a:t>Click </a:t>
            </a:r>
            <a:r>
              <a:rPr lang="en-US" sz="2400" dirty="0"/>
              <a:t>on the link that says “If you experience problems opening this message, try to </a:t>
            </a:r>
            <a:r>
              <a:rPr lang="en-US" sz="2400" u="sng" dirty="0"/>
              <a:t>Open Online</a:t>
            </a:r>
            <a:r>
              <a:rPr lang="en-US" sz="2400" dirty="0"/>
              <a:t>” and bypass the downloading delay.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905000"/>
            <a:ext cx="6858000" cy="2677656"/>
          </a:xfrm>
          <a:prstGeom prst="rect">
            <a:avLst/>
          </a:prstGeom>
        </p:spPr>
        <p:txBody>
          <a:bodyPr wrap="square">
            <a:spAutoFit/>
          </a:bodyPr>
          <a:lstStyle/>
          <a:p>
            <a:r>
              <a:rPr lang="en-US" sz="2400" b="1" u="sng" dirty="0"/>
              <a:t>Question:</a:t>
            </a:r>
            <a:r>
              <a:rPr lang="en-US" sz="2400" dirty="0"/>
              <a:t>  If multiple receivers get a Secure Email from </a:t>
            </a:r>
            <a:r>
              <a:rPr lang="en-US" sz="2400" dirty="0" smtClean="0"/>
              <a:t>DARS</a:t>
            </a:r>
            <a:r>
              <a:rPr lang="en-US" sz="2400" dirty="0"/>
              <a:t>, will all those copied or </a:t>
            </a:r>
            <a:r>
              <a:rPr lang="en-US" sz="2400" dirty="0" err="1" smtClean="0"/>
              <a:t>cc’d</a:t>
            </a:r>
            <a:r>
              <a:rPr lang="en-US" sz="2400" dirty="0" smtClean="0"/>
              <a:t> </a:t>
            </a:r>
            <a:r>
              <a:rPr lang="en-US" sz="2400" dirty="0"/>
              <a:t>on the Secure Email receive the original message and also be able to reply to everyone that was </a:t>
            </a:r>
            <a:r>
              <a:rPr lang="en-US" sz="2400" dirty="0" err="1" smtClean="0"/>
              <a:t>cc’d</a:t>
            </a:r>
            <a:r>
              <a:rPr lang="en-US" sz="2400" dirty="0"/>
              <a:t>? </a:t>
            </a:r>
          </a:p>
          <a:p>
            <a:r>
              <a:rPr lang="en-US" sz="2400" dirty="0"/>
              <a:t> </a:t>
            </a:r>
          </a:p>
          <a:p>
            <a:r>
              <a:rPr lang="en-US" sz="2400" b="1" u="sng" dirty="0"/>
              <a:t>Answer:</a:t>
            </a:r>
            <a:r>
              <a:rPr lang="en-US" sz="2400" dirty="0"/>
              <a:t>  Yes.  They will need to register before they can view the original message.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905000"/>
            <a:ext cx="6858000" cy="2677656"/>
          </a:xfrm>
          <a:prstGeom prst="rect">
            <a:avLst/>
          </a:prstGeom>
        </p:spPr>
        <p:txBody>
          <a:bodyPr wrap="square">
            <a:spAutoFit/>
          </a:bodyPr>
          <a:lstStyle/>
          <a:p>
            <a:r>
              <a:rPr lang="en-US" sz="2400" b="1" u="sng" dirty="0"/>
              <a:t>Question:</a:t>
            </a:r>
            <a:r>
              <a:rPr lang="en-US" sz="2400" dirty="0"/>
              <a:t>  Once the receiver gets the Secure Email, can the receiver forward it to someone within their organization or a different email address?</a:t>
            </a:r>
          </a:p>
          <a:p>
            <a:r>
              <a:rPr lang="en-US" sz="2400" dirty="0"/>
              <a:t> </a:t>
            </a:r>
          </a:p>
          <a:p>
            <a:r>
              <a:rPr lang="en-US" sz="2400" b="1" u="sng" dirty="0"/>
              <a:t>Answer:</a:t>
            </a:r>
            <a:r>
              <a:rPr lang="en-US" sz="2400" dirty="0"/>
              <a:t>  Yes. The receiver of the email message can reply to the original message from the </a:t>
            </a:r>
            <a:r>
              <a:rPr lang="en-US" sz="2400" dirty="0" smtClean="0"/>
              <a:t>DARS </a:t>
            </a:r>
            <a:r>
              <a:rPr lang="en-US" sz="2400" dirty="0"/>
              <a:t>sender or forward the message to any other mail recipient.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905000"/>
            <a:ext cx="6858000" cy="3046988"/>
          </a:xfrm>
          <a:prstGeom prst="rect">
            <a:avLst/>
          </a:prstGeom>
        </p:spPr>
        <p:txBody>
          <a:bodyPr wrap="square">
            <a:spAutoFit/>
          </a:bodyPr>
          <a:lstStyle/>
          <a:p>
            <a:r>
              <a:rPr lang="en-US" sz="2400" b="1" u="sng" dirty="0"/>
              <a:t>Question:</a:t>
            </a:r>
            <a:r>
              <a:rPr lang="en-US" sz="2400" dirty="0"/>
              <a:t>  If a Secure Email is received by an individual, what prevents the receiver from cutting and pasting the content of the message to another Email and forwarding it to another individual?</a:t>
            </a:r>
          </a:p>
          <a:p>
            <a:r>
              <a:rPr lang="en-US" sz="2400" dirty="0"/>
              <a:t> </a:t>
            </a:r>
          </a:p>
          <a:p>
            <a:r>
              <a:rPr lang="en-US" sz="2400" b="1" u="sng" dirty="0"/>
              <a:t>Answer:</a:t>
            </a:r>
            <a:r>
              <a:rPr lang="en-US" sz="2400" dirty="0"/>
              <a:t>  Similar to regular email, Secure Email does not prevent anyone from cutting and pasting the content of the message.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762000"/>
            <a:ext cx="6858000" cy="5262979"/>
          </a:xfrm>
          <a:prstGeom prst="rect">
            <a:avLst/>
          </a:prstGeom>
        </p:spPr>
        <p:txBody>
          <a:bodyPr wrap="square">
            <a:spAutoFit/>
          </a:bodyPr>
          <a:lstStyle/>
          <a:p>
            <a:r>
              <a:rPr lang="en-US" sz="2400" b="1" u="sng" dirty="0"/>
              <a:t>Question:</a:t>
            </a:r>
            <a:r>
              <a:rPr lang="en-US" sz="2400" dirty="0"/>
              <a:t>  What if the secure email recipient forgets their password?</a:t>
            </a:r>
          </a:p>
          <a:p>
            <a:r>
              <a:rPr lang="en-US" sz="2400" b="1" dirty="0"/>
              <a:t> </a:t>
            </a:r>
            <a:endParaRPr lang="en-US" sz="2400" dirty="0"/>
          </a:p>
          <a:p>
            <a:pPr algn="just"/>
            <a:r>
              <a:rPr lang="en-US" sz="2400" b="1" u="sng" dirty="0"/>
              <a:t>Answer:</a:t>
            </a:r>
            <a:r>
              <a:rPr lang="en-US" sz="2400" dirty="0"/>
              <a:t>  If the secure email recipient forgets their password when they attempt to login, there are several ways to retrieve their password</a:t>
            </a:r>
            <a:r>
              <a:rPr lang="en-US" sz="2400" dirty="0" smtClean="0"/>
              <a:t>.</a:t>
            </a:r>
          </a:p>
          <a:p>
            <a:pPr algn="just"/>
            <a:endParaRPr lang="en-US" sz="2400" dirty="0"/>
          </a:p>
          <a:p>
            <a:pPr lvl="0"/>
            <a:r>
              <a:rPr lang="en-US" sz="2400" dirty="0"/>
              <a:t> The “Personal Security Phrase” that shows on the CRES logon screen is the password hint the users added during registration</a:t>
            </a:r>
            <a:r>
              <a:rPr lang="en-US" sz="2400" dirty="0" smtClean="0"/>
              <a:t>.</a:t>
            </a:r>
          </a:p>
          <a:p>
            <a:pPr lvl="0"/>
            <a:endParaRPr lang="en-US" sz="2400" dirty="0"/>
          </a:p>
          <a:p>
            <a:pPr lvl="0"/>
            <a:r>
              <a:rPr lang="en-US" sz="2400" dirty="0"/>
              <a:t>If the user still cannot remember their password, they can click on the “Forgot Password?” link to start the process of securely resetting their password.</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304800"/>
            <a:ext cx="7162800" cy="6001643"/>
          </a:xfrm>
          <a:prstGeom prst="rect">
            <a:avLst/>
          </a:prstGeom>
        </p:spPr>
        <p:txBody>
          <a:bodyPr wrap="square">
            <a:spAutoFit/>
          </a:bodyPr>
          <a:lstStyle/>
          <a:p>
            <a:r>
              <a:rPr lang="en-US" sz="2400" b="1" dirty="0" smtClean="0"/>
              <a:t>Question: </a:t>
            </a:r>
            <a:r>
              <a:rPr lang="en-US" sz="2400" dirty="0" smtClean="0"/>
              <a:t> What are the external user account properties ?</a:t>
            </a:r>
          </a:p>
          <a:p>
            <a:endParaRPr lang="en-US" sz="2400" dirty="0"/>
          </a:p>
          <a:p>
            <a:r>
              <a:rPr lang="en-US" sz="2400" b="1" u="sng" dirty="0"/>
              <a:t>Answer:</a:t>
            </a:r>
            <a:r>
              <a:rPr lang="en-US" sz="2400" dirty="0"/>
              <a:t>   There are 5 settings:</a:t>
            </a:r>
          </a:p>
          <a:p>
            <a:r>
              <a:rPr lang="en-US" sz="2400" dirty="0"/>
              <a:t/>
            </a:r>
            <a:br>
              <a:rPr lang="en-US" sz="2400" dirty="0"/>
            </a:br>
            <a:r>
              <a:rPr lang="en-US" sz="2400" b="1" u="sng" dirty="0"/>
              <a:t>Password Policy:</a:t>
            </a:r>
            <a:r>
              <a:rPr lang="en-US" sz="2400" dirty="0"/>
              <a:t>  Minimum of 6 characters with at least one number.</a:t>
            </a:r>
          </a:p>
          <a:p>
            <a:r>
              <a:rPr lang="en-US" sz="2400" b="1" u="sng" dirty="0"/>
              <a:t>Account Lockout:</a:t>
            </a:r>
            <a:r>
              <a:rPr lang="en-US" sz="2400" dirty="0"/>
              <a:t>  User accounts are disabled after 5 unsuccessful logon attempts.</a:t>
            </a:r>
            <a:br>
              <a:rPr lang="en-US" sz="2400" dirty="0"/>
            </a:br>
            <a:r>
              <a:rPr lang="en-US" sz="2400" b="1" u="sng" dirty="0"/>
              <a:t>Inactivity Policy:</a:t>
            </a:r>
            <a:r>
              <a:rPr lang="en-US" sz="2400" dirty="0"/>
              <a:t>  Users are logged out of CRES after 10 minutes of inactivity in the secure web browser.</a:t>
            </a:r>
          </a:p>
          <a:p>
            <a:r>
              <a:rPr lang="en-US" sz="2400" b="1" u="sng" dirty="0"/>
              <a:t>Message Expiration:</a:t>
            </a:r>
            <a:r>
              <a:rPr lang="en-US" sz="2400" dirty="0"/>
              <a:t>  User email messages on CRES expire after one year.</a:t>
            </a:r>
          </a:p>
          <a:p>
            <a:r>
              <a:rPr lang="en-US" sz="2400" b="1" u="sng" dirty="0"/>
              <a:t>User Account Status:</a:t>
            </a:r>
            <a:r>
              <a:rPr lang="en-US" sz="2400" dirty="0"/>
              <a:t>  User accounts are on CRES are good for one year.  After one year of inactivity, the account will be auto-deleted with no warnings.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905000"/>
            <a:ext cx="6858000" cy="3416320"/>
          </a:xfrm>
          <a:prstGeom prst="rect">
            <a:avLst/>
          </a:prstGeom>
        </p:spPr>
        <p:txBody>
          <a:bodyPr wrap="square">
            <a:spAutoFit/>
          </a:bodyPr>
          <a:lstStyle/>
          <a:p>
            <a:r>
              <a:rPr lang="en-US" sz="2400" b="1" dirty="0"/>
              <a:t>Question: </a:t>
            </a:r>
            <a:r>
              <a:rPr lang="en-US" sz="2400" dirty="0"/>
              <a:t> When the recipient requests a new password, how long do they have to receive/change it?</a:t>
            </a:r>
          </a:p>
          <a:p>
            <a:r>
              <a:rPr lang="en-US" sz="2400" dirty="0"/>
              <a:t> </a:t>
            </a:r>
          </a:p>
          <a:p>
            <a:r>
              <a:rPr lang="en-US" sz="2400" b="1" dirty="0"/>
              <a:t>Answer:  </a:t>
            </a:r>
            <a:r>
              <a:rPr lang="en-US" sz="2400" dirty="0"/>
              <a:t>When a recipient requests a new password, they will receive the temporary new password sent to their registered email address.  They will have a 72-hour window in which to use this link to change their temporary password.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52400"/>
            <a:ext cx="8001000" cy="6740307"/>
          </a:xfrm>
          <a:prstGeom prst="rect">
            <a:avLst/>
          </a:prstGeom>
        </p:spPr>
        <p:txBody>
          <a:bodyPr wrap="square">
            <a:spAutoFit/>
          </a:bodyPr>
          <a:lstStyle/>
          <a:p>
            <a:r>
              <a:rPr lang="en-US" sz="2400" b="1" dirty="0"/>
              <a:t>Question</a:t>
            </a:r>
            <a:r>
              <a:rPr lang="en-US" sz="2400" dirty="0"/>
              <a:t>:  What if my secure email recipient still has difficulty or cannot login?</a:t>
            </a:r>
          </a:p>
          <a:p>
            <a:r>
              <a:rPr lang="en-US" sz="2400" dirty="0"/>
              <a:t> </a:t>
            </a:r>
          </a:p>
          <a:p>
            <a:r>
              <a:rPr lang="en-US" sz="2400" b="1" dirty="0"/>
              <a:t>Answer:</a:t>
            </a:r>
            <a:r>
              <a:rPr lang="en-US" sz="2400" dirty="0"/>
              <a:t>  If your Secure Email recipient has difficulty with CRES or cannot logon. The recipient must contact the originator (meaning </a:t>
            </a:r>
            <a:r>
              <a:rPr lang="en-US" sz="2400" dirty="0" smtClean="0"/>
              <a:t>the </a:t>
            </a:r>
            <a:r>
              <a:rPr lang="en-US" sz="2400" dirty="0"/>
              <a:t>sender) of the Secure Email message at </a:t>
            </a:r>
            <a:r>
              <a:rPr lang="en-US" sz="2400" dirty="0" smtClean="0"/>
              <a:t>DARS </a:t>
            </a:r>
            <a:r>
              <a:rPr lang="en-US" sz="2400" dirty="0"/>
              <a:t>and </a:t>
            </a:r>
            <a:r>
              <a:rPr lang="en-US" sz="2400" dirty="0" smtClean="0"/>
              <a:t>the </a:t>
            </a:r>
            <a:r>
              <a:rPr lang="en-US" sz="2400" dirty="0"/>
              <a:t>Secure Email originator must send an email to VCCC at </a:t>
            </a:r>
            <a:r>
              <a:rPr lang="en-US" sz="2400" dirty="0">
                <a:hlinkClick r:id="rId2"/>
              </a:rPr>
              <a:t>VCCC@vita.virginia.gov</a:t>
            </a:r>
            <a:r>
              <a:rPr lang="en-US" sz="2400" dirty="0"/>
              <a:t> or call them at 1-866-637-8482.  When </a:t>
            </a:r>
            <a:r>
              <a:rPr lang="en-US" sz="2400" dirty="0" smtClean="0"/>
              <a:t>they </a:t>
            </a:r>
            <a:r>
              <a:rPr lang="en-US" sz="2400" dirty="0"/>
              <a:t>create the VCCC ticket, ask that the ticket be assigned to the </a:t>
            </a:r>
            <a:r>
              <a:rPr lang="en-US" sz="2400" dirty="0" err="1"/>
              <a:t>Ironport</a:t>
            </a:r>
            <a:r>
              <a:rPr lang="en-US" sz="2400" dirty="0"/>
              <a:t> team for assistance.</a:t>
            </a:r>
          </a:p>
          <a:p>
            <a:r>
              <a:rPr lang="en-US" sz="2400" dirty="0"/>
              <a:t> </a:t>
            </a:r>
          </a:p>
          <a:p>
            <a:r>
              <a:rPr lang="en-US" sz="2400" dirty="0"/>
              <a:t>Be sure to include the name of your recipient who is having a problem and their email address and telephone number.  The reason for this is to ensure that the VCCC only responds to valid recipient password problems, and only you, as the Secure Email originator, would know if the intended recipient is valid.  The VCCC will work with the recipient to fix/resolve their password issue.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52400"/>
            <a:ext cx="7239000" cy="6063198"/>
          </a:xfrm>
          <a:prstGeom prst="rect">
            <a:avLst/>
          </a:prstGeom>
        </p:spPr>
        <p:txBody>
          <a:bodyPr wrap="square">
            <a:spAutoFit/>
          </a:bodyPr>
          <a:lstStyle/>
          <a:p>
            <a:endParaRPr lang="en-US" dirty="0"/>
          </a:p>
          <a:p>
            <a:r>
              <a:rPr lang="en-US" dirty="0"/>
              <a:t> </a:t>
            </a:r>
          </a:p>
          <a:p>
            <a:pPr algn="ctr"/>
            <a:r>
              <a:rPr lang="en-US" sz="2400" b="1" dirty="0"/>
              <a:t>Step One: </a:t>
            </a:r>
            <a:r>
              <a:rPr lang="en-US" sz="2400" b="1" dirty="0" smtClean="0"/>
              <a:t> Save </a:t>
            </a:r>
            <a:r>
              <a:rPr lang="en-US" sz="2400" b="1" dirty="0"/>
              <a:t>the </a:t>
            </a:r>
            <a:r>
              <a:rPr lang="en-US" sz="2400" b="1" u="sng" dirty="0">
                <a:solidFill>
                  <a:srgbClr val="FF0000"/>
                </a:solidFill>
              </a:rPr>
              <a:t>securedoc.html</a:t>
            </a:r>
            <a:r>
              <a:rPr lang="en-US" sz="2400" b="1" dirty="0"/>
              <a:t> File Attachment to Your Hard </a:t>
            </a:r>
            <a:r>
              <a:rPr lang="en-US" sz="2400" b="1" dirty="0" smtClean="0"/>
              <a:t>Drive</a:t>
            </a:r>
          </a:p>
          <a:p>
            <a:endParaRPr lang="en-US" b="1" dirty="0"/>
          </a:p>
          <a:p>
            <a:pPr algn="just"/>
            <a:r>
              <a:rPr lang="en-US" dirty="0"/>
              <a:t>When you receive a Registered Envelope notification message, you need to open the securedoc.html file attachment to view the Registered Envelope. For best results, double-click the securedoc.html file and save it to your hard drive before opening it, as shown here</a:t>
            </a:r>
            <a:r>
              <a:rPr lang="en-US" dirty="0" smtClean="0"/>
              <a:t>.</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a:p>
          <a:p>
            <a:pPr algn="just"/>
            <a:r>
              <a:rPr lang="en-US" b="1" dirty="0" smtClean="0"/>
              <a:t>Note:  The </a:t>
            </a:r>
            <a:r>
              <a:rPr lang="en-US" b="1" dirty="0"/>
              <a:t>dialog box for saving an attachment may look different, depending on your email program, or if you use a web mail site, such as Yahoo! Mail, </a:t>
            </a:r>
            <a:r>
              <a:rPr lang="en-US" b="1" dirty="0" smtClean="0"/>
              <a:t>Gmail</a:t>
            </a:r>
            <a:r>
              <a:rPr lang="en-US" b="1" dirty="0"/>
              <a:t>, or Hotmail.</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2819400" y="2819400"/>
            <a:ext cx="3571875" cy="2028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52400"/>
            <a:ext cx="7086600" cy="1938992"/>
          </a:xfrm>
          <a:prstGeom prst="rect">
            <a:avLst/>
          </a:prstGeom>
        </p:spPr>
        <p:txBody>
          <a:bodyPr wrap="square">
            <a:spAutoFit/>
          </a:bodyPr>
          <a:lstStyle/>
          <a:p>
            <a:endParaRPr lang="en-US" dirty="0"/>
          </a:p>
          <a:p>
            <a:pPr algn="ctr"/>
            <a:r>
              <a:rPr lang="en-US" sz="2400" b="1" dirty="0"/>
              <a:t>Step Two: Open the securedoc.html File in a Web Browser</a:t>
            </a:r>
          </a:p>
          <a:p>
            <a:endParaRPr lang="en-US" dirty="0" smtClean="0"/>
          </a:p>
          <a:p>
            <a:r>
              <a:rPr lang="en-US" dirty="0" smtClean="0"/>
              <a:t>Open </a:t>
            </a:r>
            <a:r>
              <a:rPr lang="en-US" dirty="0"/>
              <a:t>the </a:t>
            </a:r>
            <a:r>
              <a:rPr lang="en-US" u="sng" dirty="0">
                <a:solidFill>
                  <a:srgbClr val="FF0000"/>
                </a:solidFill>
              </a:rPr>
              <a:t>securedoc.html</a:t>
            </a:r>
            <a:r>
              <a:rPr lang="en-US" dirty="0"/>
              <a:t> file in a web browser, such as Microsoft Internet Explorer or Mozilla </a:t>
            </a:r>
            <a:r>
              <a:rPr lang="en-US" dirty="0" smtClean="0"/>
              <a:t>Firefox.  The </a:t>
            </a:r>
            <a:r>
              <a:rPr lang="en-US" dirty="0"/>
              <a:t>Registered Envelope is displayed.</a:t>
            </a:r>
          </a:p>
        </p:txBody>
      </p:sp>
      <p:pic>
        <p:nvPicPr>
          <p:cNvPr id="2050" name="Picture 2"/>
          <p:cNvPicPr>
            <a:picLocks noChangeAspect="1" noChangeArrowheads="1"/>
          </p:cNvPicPr>
          <p:nvPr/>
        </p:nvPicPr>
        <p:blipFill>
          <a:blip r:embed="rId2" cstate="print"/>
          <a:srcRect/>
          <a:stretch>
            <a:fillRect/>
          </a:stretch>
        </p:blipFill>
        <p:spPr bwMode="auto">
          <a:xfrm>
            <a:off x="990600" y="2133600"/>
            <a:ext cx="7153275" cy="3771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0800" y="304800"/>
            <a:ext cx="2286000" cy="4616648"/>
          </a:xfrm>
          <a:prstGeom prst="rect">
            <a:avLst/>
          </a:prstGeom>
        </p:spPr>
        <p:txBody>
          <a:bodyPr wrap="square">
            <a:spAutoFit/>
          </a:bodyPr>
          <a:lstStyle/>
          <a:p>
            <a:endParaRPr lang="en-US" dirty="0"/>
          </a:p>
          <a:p>
            <a:pPr algn="ctr"/>
            <a:r>
              <a:rPr lang="en-US" sz="2400" b="1" dirty="0"/>
              <a:t>Step Three: Click the Register Button to Enroll with the Service</a:t>
            </a:r>
          </a:p>
          <a:p>
            <a:endParaRPr lang="en-US" dirty="0" smtClean="0"/>
          </a:p>
          <a:p>
            <a:r>
              <a:rPr lang="en-US" dirty="0" smtClean="0"/>
              <a:t>Click </a:t>
            </a:r>
            <a:r>
              <a:rPr lang="en-US" dirty="0"/>
              <a:t>the Register button on the Registered Envelope to enroll with Cisco Registered Envelope Service.</a:t>
            </a:r>
          </a:p>
          <a:p>
            <a:r>
              <a:rPr lang="en-US" dirty="0"/>
              <a:t>The New User Registration page is displayed.</a:t>
            </a:r>
          </a:p>
        </p:txBody>
      </p:sp>
      <p:pic>
        <p:nvPicPr>
          <p:cNvPr id="3074" name="Picture 2"/>
          <p:cNvPicPr>
            <a:picLocks noChangeAspect="1" noChangeArrowheads="1"/>
          </p:cNvPicPr>
          <p:nvPr/>
        </p:nvPicPr>
        <p:blipFill>
          <a:blip r:embed="rId2" cstate="print"/>
          <a:srcRect/>
          <a:stretch>
            <a:fillRect/>
          </a:stretch>
        </p:blipFill>
        <p:spPr bwMode="auto">
          <a:xfrm>
            <a:off x="914400" y="228600"/>
            <a:ext cx="4724400" cy="5585230"/>
          </a:xfrm>
          <a:prstGeom prst="rect">
            <a:avLst/>
          </a:prstGeom>
          <a:noFill/>
          <a:ln w="9525">
            <a:noFill/>
            <a:miter lim="800000"/>
            <a:headEnd/>
            <a:tailEnd/>
          </a:ln>
        </p:spPr>
      </p:pic>
      <p:sp>
        <p:nvSpPr>
          <p:cNvPr id="4" name="Rectangle 3"/>
          <p:cNvSpPr/>
          <p:nvPr/>
        </p:nvSpPr>
        <p:spPr>
          <a:xfrm>
            <a:off x="762000" y="5027474"/>
            <a:ext cx="7772400" cy="1754326"/>
          </a:xfrm>
          <a:prstGeom prst="rect">
            <a:avLst/>
          </a:prstGeom>
        </p:spPr>
        <p:txBody>
          <a:bodyPr wrap="square">
            <a:spAutoFit/>
          </a:bodyPr>
          <a:lstStyle/>
          <a:p>
            <a:endParaRPr lang="en-US" dirty="0"/>
          </a:p>
          <a:p>
            <a:endParaRPr lang="en-US" dirty="0"/>
          </a:p>
          <a:p>
            <a:endParaRPr lang="en-US" dirty="0"/>
          </a:p>
          <a:p>
            <a:pPr algn="just"/>
            <a:r>
              <a:rPr lang="en-US" dirty="0"/>
              <a:t>Complete the online registration form and click the Register button at the bottom of the page to create a user account. There is no charge to enroll with and use the service.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8153400" cy="1477328"/>
          </a:xfrm>
          <a:prstGeom prst="rect">
            <a:avLst/>
          </a:prstGeom>
        </p:spPr>
        <p:txBody>
          <a:bodyPr wrap="square">
            <a:spAutoFit/>
          </a:bodyPr>
          <a:lstStyle/>
          <a:p>
            <a:endParaRPr lang="en-US" dirty="0"/>
          </a:p>
          <a:p>
            <a:endParaRPr lang="en-US" dirty="0"/>
          </a:p>
          <a:p>
            <a:endParaRPr lang="en-US" dirty="0"/>
          </a:p>
          <a:p>
            <a:pPr algn="just"/>
            <a:r>
              <a:rPr lang="en-US" dirty="0"/>
              <a:t>After you complete the form and click Register, the following confirmation page is displayed.</a:t>
            </a:r>
          </a:p>
        </p:txBody>
      </p:sp>
      <p:pic>
        <p:nvPicPr>
          <p:cNvPr id="4098" name="Picture 2"/>
          <p:cNvPicPr>
            <a:picLocks noChangeAspect="1" noChangeArrowheads="1"/>
          </p:cNvPicPr>
          <p:nvPr/>
        </p:nvPicPr>
        <p:blipFill>
          <a:blip r:embed="rId2" cstate="print"/>
          <a:srcRect/>
          <a:stretch>
            <a:fillRect/>
          </a:stretch>
        </p:blipFill>
        <p:spPr bwMode="auto">
          <a:xfrm>
            <a:off x="1209675" y="914400"/>
            <a:ext cx="6638925" cy="4867275"/>
          </a:xfrm>
          <a:prstGeom prst="rect">
            <a:avLst/>
          </a:prstGeom>
          <a:noFill/>
          <a:ln w="9525">
            <a:noFill/>
            <a:miter lim="800000"/>
            <a:headEnd/>
            <a:tailEnd/>
          </a:ln>
        </p:spPr>
      </p:pic>
      <p:sp>
        <p:nvSpPr>
          <p:cNvPr id="4" name="Rectangle 3"/>
          <p:cNvSpPr/>
          <p:nvPr/>
        </p:nvSpPr>
        <p:spPr>
          <a:xfrm>
            <a:off x="685800" y="4953000"/>
            <a:ext cx="8153400" cy="1754326"/>
          </a:xfrm>
          <a:prstGeom prst="rect">
            <a:avLst/>
          </a:prstGeom>
        </p:spPr>
        <p:txBody>
          <a:bodyPr wrap="square">
            <a:spAutoFit/>
          </a:bodyPr>
          <a:lstStyle/>
          <a:p>
            <a:endParaRPr lang="en-US" dirty="0"/>
          </a:p>
          <a:p>
            <a:endParaRPr lang="en-US" dirty="0"/>
          </a:p>
          <a:p>
            <a:endParaRPr lang="en-US" dirty="0"/>
          </a:p>
          <a:p>
            <a:pPr algn="just"/>
            <a:r>
              <a:rPr lang="en-US" dirty="0"/>
              <a:t>You may need to set up more than one user account if you receive Registered Envelopes at multiple email addresses. You need a separate user account for each address.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0"/>
            <a:ext cx="8458200" cy="1661993"/>
          </a:xfrm>
          <a:prstGeom prst="rect">
            <a:avLst/>
          </a:prstGeom>
        </p:spPr>
        <p:txBody>
          <a:bodyPr wrap="square">
            <a:spAutoFit/>
          </a:bodyPr>
          <a:lstStyle/>
          <a:p>
            <a:endParaRPr lang="en-US" dirty="0"/>
          </a:p>
          <a:p>
            <a:pPr algn="ctr"/>
            <a:r>
              <a:rPr lang="en-US" sz="2400" b="1" dirty="0"/>
              <a:t>Step Four: Activate Your Cisco Registered Envelope Service Account</a:t>
            </a:r>
          </a:p>
          <a:p>
            <a:pPr algn="just"/>
            <a:r>
              <a:rPr lang="en-US" dirty="0"/>
              <a:t>Check your email inbox for an activation message from the service. The following example shows a typical activation message.</a:t>
            </a:r>
          </a:p>
        </p:txBody>
      </p:sp>
      <p:pic>
        <p:nvPicPr>
          <p:cNvPr id="5122" name="Picture 2"/>
          <p:cNvPicPr>
            <a:picLocks noChangeAspect="1" noChangeArrowheads="1"/>
          </p:cNvPicPr>
          <p:nvPr/>
        </p:nvPicPr>
        <p:blipFill>
          <a:blip r:embed="rId2" cstate="print"/>
          <a:srcRect/>
          <a:stretch>
            <a:fillRect/>
          </a:stretch>
        </p:blipFill>
        <p:spPr bwMode="auto">
          <a:xfrm>
            <a:off x="280987" y="1741826"/>
            <a:ext cx="4976813" cy="4887574"/>
          </a:xfrm>
          <a:prstGeom prst="rect">
            <a:avLst/>
          </a:prstGeom>
          <a:noFill/>
          <a:ln w="9525">
            <a:noFill/>
            <a:miter lim="800000"/>
            <a:headEnd/>
            <a:tailEnd/>
          </a:ln>
        </p:spPr>
      </p:pic>
      <p:sp>
        <p:nvSpPr>
          <p:cNvPr id="4" name="Rectangle 3"/>
          <p:cNvSpPr/>
          <p:nvPr/>
        </p:nvSpPr>
        <p:spPr>
          <a:xfrm>
            <a:off x="5486400" y="2690336"/>
            <a:ext cx="3200400" cy="1754326"/>
          </a:xfrm>
          <a:prstGeom prst="rect">
            <a:avLst/>
          </a:prstGeom>
        </p:spPr>
        <p:txBody>
          <a:bodyPr wrap="square">
            <a:spAutoFit/>
          </a:bodyPr>
          <a:lstStyle/>
          <a:p>
            <a:endParaRPr lang="en-US" dirty="0"/>
          </a:p>
          <a:p>
            <a:endParaRPr lang="en-US" dirty="0"/>
          </a:p>
          <a:p>
            <a:endParaRPr lang="en-US" dirty="0"/>
          </a:p>
          <a:p>
            <a:pPr algn="ctr"/>
            <a:r>
              <a:rPr lang="en-US" dirty="0"/>
              <a:t>In the activation email message, click the link to activate your user account.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533400"/>
            <a:ext cx="4572000" cy="1200329"/>
          </a:xfrm>
          <a:prstGeom prst="rect">
            <a:avLst/>
          </a:prstGeom>
        </p:spPr>
        <p:txBody>
          <a:bodyPr>
            <a:spAutoFit/>
          </a:bodyPr>
          <a:lstStyle/>
          <a:p>
            <a:endParaRPr lang="en-US" dirty="0"/>
          </a:p>
          <a:p>
            <a:endParaRPr lang="en-US" dirty="0"/>
          </a:p>
          <a:p>
            <a:endParaRPr lang="en-US" dirty="0"/>
          </a:p>
          <a:p>
            <a:r>
              <a:rPr lang="en-US" dirty="0"/>
              <a:t>The following confirmation page is displayed.</a:t>
            </a:r>
          </a:p>
        </p:txBody>
      </p:sp>
      <p:pic>
        <p:nvPicPr>
          <p:cNvPr id="6146" name="Picture 2"/>
          <p:cNvPicPr>
            <a:picLocks noChangeAspect="1" noChangeArrowheads="1"/>
          </p:cNvPicPr>
          <p:nvPr/>
        </p:nvPicPr>
        <p:blipFill>
          <a:blip r:embed="rId2" cstate="print"/>
          <a:srcRect/>
          <a:stretch>
            <a:fillRect/>
          </a:stretch>
        </p:blipFill>
        <p:spPr bwMode="auto">
          <a:xfrm>
            <a:off x="1276350" y="781050"/>
            <a:ext cx="6572250" cy="4705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28600"/>
            <a:ext cx="7772400" cy="1661993"/>
          </a:xfrm>
          <a:prstGeom prst="rect">
            <a:avLst/>
          </a:prstGeom>
        </p:spPr>
        <p:txBody>
          <a:bodyPr wrap="square">
            <a:spAutoFit/>
          </a:bodyPr>
          <a:lstStyle/>
          <a:p>
            <a:endParaRPr lang="en-US" dirty="0"/>
          </a:p>
          <a:p>
            <a:pPr algn="ctr"/>
            <a:r>
              <a:rPr lang="en-US" sz="2400" b="1" dirty="0"/>
              <a:t>Step Five: View the Registered Envelope Again and Enter Your Password</a:t>
            </a:r>
          </a:p>
          <a:p>
            <a:r>
              <a:rPr lang="en-US" dirty="0"/>
              <a:t>View the Registered Envelope. The Register button is no longer displayed on the envelope. An Open button appears in its place, as shown here.</a:t>
            </a:r>
          </a:p>
        </p:txBody>
      </p:sp>
      <p:pic>
        <p:nvPicPr>
          <p:cNvPr id="7170" name="Picture 2"/>
          <p:cNvPicPr>
            <a:picLocks noChangeAspect="1" noChangeArrowheads="1"/>
          </p:cNvPicPr>
          <p:nvPr/>
        </p:nvPicPr>
        <p:blipFill>
          <a:blip r:embed="rId2" cstate="print"/>
          <a:srcRect/>
          <a:stretch>
            <a:fillRect/>
          </a:stretch>
        </p:blipFill>
        <p:spPr bwMode="auto">
          <a:xfrm>
            <a:off x="990600" y="1905000"/>
            <a:ext cx="7162800" cy="3829050"/>
          </a:xfrm>
          <a:prstGeom prst="rect">
            <a:avLst/>
          </a:prstGeom>
          <a:noFill/>
          <a:ln w="9525">
            <a:noFill/>
            <a:miter lim="800000"/>
            <a:headEnd/>
            <a:tailEnd/>
          </a:ln>
        </p:spPr>
      </p:pic>
      <p:sp>
        <p:nvSpPr>
          <p:cNvPr id="4" name="Rectangle 3"/>
          <p:cNvSpPr/>
          <p:nvPr/>
        </p:nvSpPr>
        <p:spPr>
          <a:xfrm>
            <a:off x="304800" y="5105400"/>
            <a:ext cx="8534400" cy="1477328"/>
          </a:xfrm>
          <a:prstGeom prst="rect">
            <a:avLst/>
          </a:prstGeom>
        </p:spPr>
        <p:txBody>
          <a:bodyPr wrap="square">
            <a:spAutoFit/>
          </a:bodyPr>
          <a:lstStyle/>
          <a:p>
            <a:endParaRPr lang="en-US" dirty="0"/>
          </a:p>
          <a:p>
            <a:endParaRPr lang="en-US" dirty="0"/>
          </a:p>
          <a:p>
            <a:endParaRPr lang="en-US" dirty="0"/>
          </a:p>
          <a:p>
            <a:pPr algn="ctr"/>
            <a:r>
              <a:rPr lang="en-US" dirty="0"/>
              <a:t>Enter the password for your Cisco Registered Envelope Service user account, </a:t>
            </a:r>
            <a:endParaRPr lang="en-US" dirty="0" smtClean="0"/>
          </a:p>
          <a:p>
            <a:pPr algn="ctr"/>
            <a:r>
              <a:rPr lang="en-US" dirty="0" smtClean="0"/>
              <a:t>and </a:t>
            </a:r>
            <a:r>
              <a:rPr lang="en-US" dirty="0"/>
              <a:t>click Open</a:t>
            </a:r>
            <a:r>
              <a:rPr lang="en-US" b="1" dirty="0"/>
              <a: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543</TotalTime>
  <Words>892</Words>
  <Application>Microsoft Office PowerPoint</Application>
  <PresentationFormat>On-screen Show (4:3)</PresentationFormat>
  <Paragraphs>139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Company>Virginia IT Infrastructure Partnership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tbo82112</dc:creator>
  <cp:lastModifiedBy>tbo82112</cp:lastModifiedBy>
  <cp:revision>20</cp:revision>
  <dcterms:created xsi:type="dcterms:W3CDTF">2013-10-30T04:28:49Z</dcterms:created>
  <dcterms:modified xsi:type="dcterms:W3CDTF">2013-12-17T14:00:24Z</dcterms:modified>
</cp:coreProperties>
</file>