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45" r:id="rId3"/>
  </p:sldMasterIdLst>
  <p:notesMasterIdLst>
    <p:notesMasterId r:id="rId17"/>
  </p:notesMasterIdLst>
  <p:handoutMasterIdLst>
    <p:handoutMasterId r:id="rId18"/>
  </p:handoutMasterIdLst>
  <p:sldIdLst>
    <p:sldId id="473" r:id="rId4"/>
    <p:sldId id="455" r:id="rId5"/>
    <p:sldId id="468" r:id="rId6"/>
    <p:sldId id="456" r:id="rId7"/>
    <p:sldId id="466" r:id="rId8"/>
    <p:sldId id="462" r:id="rId9"/>
    <p:sldId id="457" r:id="rId10"/>
    <p:sldId id="460" r:id="rId11"/>
    <p:sldId id="458" r:id="rId12"/>
    <p:sldId id="470" r:id="rId13"/>
    <p:sldId id="469" r:id="rId14"/>
    <p:sldId id="467" r:id="rId15"/>
    <p:sldId id="464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ew Deans (DARS)" initials="MF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085" autoAdjust="0"/>
  </p:normalViewPr>
  <p:slideViewPr>
    <p:cSldViewPr>
      <p:cViewPr>
        <p:scale>
          <a:sx n="125" d="100"/>
          <a:sy n="125" d="100"/>
        </p:scale>
        <p:origin x="-5" y="2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0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0-22T13:57:54.426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C05A52-CD2B-43E9-8155-588D669328FF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DE0B3D-DAA5-4485-A6C6-3BEA91B7A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7596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88DBE5-97E0-447D-BA58-F3628E228760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F2881B-0640-4538-A3E4-53C49DDF4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408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dirty="0" smtClean="0"/>
              <a:t>Housekeeping </a:t>
            </a:r>
          </a:p>
          <a:p>
            <a:pPr eaLnBrk="1" hangingPunct="1">
              <a:buNone/>
            </a:pPr>
            <a:r>
              <a:rPr lang="en-US" dirty="0" smtClean="0"/>
              <a:t>Format of Training (open/formal/informal/questions)</a:t>
            </a:r>
          </a:p>
          <a:p>
            <a:pPr eaLnBrk="1" hangingPunct="1">
              <a:buNone/>
            </a:pPr>
            <a:r>
              <a:rPr lang="en-US" dirty="0" smtClean="0"/>
              <a:t>Handouts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881B-0640-4538-A3E4-53C49DDF4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8F2E-18EC-4F10-AE3C-2ABBBF739446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3C9EA-F778-4CB3-AA36-9B17812E4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43B36-6584-4602-A2F1-987A5947645D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4195-B75D-4B8D-A473-D665460E4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460375"/>
          </a:xfrm>
        </p:spPr>
        <p:txBody>
          <a:bodyPr anchor="t">
            <a:normAutofit/>
          </a:bodyPr>
          <a:lstStyle>
            <a:lvl1pPr algn="l"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D9BDA-EBCB-4612-A528-544843614271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268F5-F288-4FA8-B230-3F16162C7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0C78E-A503-49AD-91D6-F1B5832828BC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FF9F-F599-4546-B2C2-E2EC81202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048B-40B8-4118-8B26-818BAB3A294C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4F3AD-8A20-4535-8144-EF9ED5BA6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70146-DB2A-4E6B-A210-9064B759E702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0C08-2B17-4F31-85B4-5D5F68800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D4CCD-D2F4-44A6-89E7-29857B96F608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1FC3-01E9-42AB-8FF1-50C6E4A47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D9C4-AEA9-46B5-AF36-F8FD88A42B24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1719C-1ACA-4531-987D-DB7A9A39A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BD1C4-7282-4B9C-B5BA-D8F03AF4DE7B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94A5-2267-40A3-B75B-61CF460A9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925E-7483-4406-BD4B-891B0689A6C4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3E66-0B67-4BA2-9177-BA8567439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9E73-2601-4D0A-8487-504CBA4780C0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18312-D58B-483E-A296-799DB3C7D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276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83D0-64CA-4801-9673-8BD9D0FD3672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3903-7B4C-45B4-8A99-05F3EDBBD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BAD4-387B-41EB-905F-D2277BDFA5A1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9D02-1B99-4E66-879A-250B2489F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0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0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A246-59A5-4F70-89FE-8871072785C1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1798C-5E57-45EE-B2F2-DE2904278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4174F-B387-476E-9FD6-A34D5A6CDA51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B8F3E-6080-49F3-B848-F9307EBB3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2F4BB-29BF-4400-94D7-43E990C629BC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DF9A-BA1E-40C3-AB33-861749A85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D046E-A3E4-4D91-9740-115B5FD4C902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64CDE-0A47-4A4F-A154-8C1EB92CB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5D4DC-12CB-4E64-954D-7BAA01EED13E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F5B0C-D207-412E-91D5-0D74623D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73B16A-FF49-4E07-8E74-28992152265F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BB5AAC-4FD5-41EC-B7ED-66AB698D2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659776-8860-41D1-A2F6-B8AF898DBCB9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74987C-7AA1-4BB1-BD00-89FDF86DF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6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70FDA8-2410-495C-8652-0C42C262123E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B72558-250F-4532-85B6-EEC790037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6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i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Supported Employment Policy Changes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Effective October 1, 2013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Factors in Group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Completion of </a:t>
            </a:r>
            <a:r>
              <a:rPr lang="en-US" sz="2400" u="sng" dirty="0" smtClean="0"/>
              <a:t>at least</a:t>
            </a:r>
            <a:r>
              <a:rPr lang="en-US" sz="2400" dirty="0" smtClean="0"/>
              <a:t> a 60 day period of Job Site Training that is directed at maintaining a level of production, NOT major barriers to successful integration into the job site. </a:t>
            </a:r>
          </a:p>
          <a:p>
            <a:pPr lvl="1"/>
            <a:r>
              <a:rPr lang="en-US" sz="2000" dirty="0" smtClean="0"/>
              <a:t>In other words, the job coach is mostly addressing training issues rather than behavioral issues. </a:t>
            </a:r>
          </a:p>
          <a:p>
            <a:r>
              <a:rPr lang="en-US" sz="2400" dirty="0" smtClean="0"/>
              <a:t>The consumer production level is acceptable to the employer. </a:t>
            </a:r>
          </a:p>
          <a:p>
            <a:r>
              <a:rPr lang="en-US" sz="2400" dirty="0" smtClean="0"/>
              <a:t>Once JST is no longer being provided, and stability is reached, the case may be closed 30 days later.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/>
          <a:lstStyle/>
          <a:p>
            <a:r>
              <a:rPr lang="en-US" dirty="0" smtClean="0"/>
              <a:t>How This May Effect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038600"/>
          </a:xfrm>
        </p:spPr>
        <p:txBody>
          <a:bodyPr/>
          <a:lstStyle/>
          <a:p>
            <a:r>
              <a:rPr lang="en-US" sz="2800" dirty="0" smtClean="0"/>
              <a:t>Stability is based on expertise of counselors and job coaches with input from consumers and employers VS. Intervention Ratio </a:t>
            </a:r>
            <a:r>
              <a:rPr lang="en-US" sz="2800" u="sng" dirty="0" smtClean="0"/>
              <a:t>&lt;</a:t>
            </a:r>
            <a:r>
              <a:rPr lang="en-US" sz="2800" dirty="0" smtClean="0"/>
              <a:t> 20 %, therefore…</a:t>
            </a:r>
          </a:p>
          <a:p>
            <a:pPr lvl="1"/>
            <a:r>
              <a:rPr lang="en-US" sz="2400" dirty="0" smtClean="0"/>
              <a:t>Increased engagement between counselors and job coaches</a:t>
            </a:r>
          </a:p>
          <a:p>
            <a:pPr lvl="1"/>
            <a:r>
              <a:rPr lang="en-US" sz="2400" dirty="0" smtClean="0"/>
              <a:t>More emphasis on input from clients and employers</a:t>
            </a:r>
          </a:p>
          <a:p>
            <a:r>
              <a:rPr lang="en-US" sz="2800" dirty="0" smtClean="0"/>
              <a:t>Applying and securing funding for LTFA, such as LTESS, must occur after stability is reached but before the case is closed.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25908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22860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0400" y="22860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22860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2000" y="22860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30480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Client Starts Job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43434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May 15, 2013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590800" y="20574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July 19, 2013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0" y="30480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Client reaches stability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4038600" y="20574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August 19, 2013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7391400" y="205740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November 18, 2013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7391400" y="30480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Case can be closed</a:t>
            </a:r>
            <a:endParaRPr lang="en-US" sz="11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62000" y="49530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2000" y="47244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00400" y="47244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00" y="4724400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1000" y="20574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May 15, 2013</a:t>
            </a:r>
            <a:endParaRPr lang="en-US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381000" y="5410201"/>
            <a:ext cx="1600200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Client Starts </a:t>
            </a:r>
            <a:r>
              <a:rPr lang="en-US" sz="1050" dirty="0" smtClean="0"/>
              <a:t>Job</a:t>
            </a:r>
          </a:p>
          <a:p>
            <a:r>
              <a:rPr lang="en-US" sz="1050" dirty="0" smtClean="0"/>
              <a:t>Case is moved into Employed </a:t>
            </a:r>
            <a:r>
              <a:rPr lang="en-US" sz="1050" dirty="0" smtClean="0"/>
              <a:t>Status</a:t>
            </a:r>
            <a:endParaRPr lang="en-US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2590800" y="44958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July 19, 2013</a:t>
            </a:r>
            <a:endParaRPr 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3962400" y="44958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August 13, 2013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4191000" y="5486400"/>
            <a:ext cx="144780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Case can be closed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304800" y="3962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New Policy 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000" y="1600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Old Policy 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0" y="9906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Let’s take a look at how the timeline may change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53000" y="5029200"/>
            <a:ext cx="38862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Counselor ensures stability and all closure criteria requirements are met</a:t>
            </a:r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3962400" y="3048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Client maintains stability for 30 days</a:t>
            </a:r>
          </a:p>
          <a:p>
            <a:r>
              <a:rPr lang="en-US" sz="1000" dirty="0" smtClean="0"/>
              <a:t>Case is moved into Employed Status</a:t>
            </a:r>
          </a:p>
          <a:p>
            <a:r>
              <a:rPr lang="en-US" sz="1000" dirty="0" smtClean="0"/>
              <a:t>Follow Along Starts</a:t>
            </a:r>
          </a:p>
          <a:p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2133600" y="5410200"/>
            <a:ext cx="19812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Client reaches stability</a:t>
            </a:r>
          </a:p>
          <a:p>
            <a:r>
              <a:rPr lang="en-US" sz="1000" dirty="0" smtClean="0"/>
              <a:t>Follow </a:t>
            </a:r>
            <a:r>
              <a:rPr lang="en-US" sz="1000" dirty="0" smtClean="0"/>
              <a:t>Along Starts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00400" y="2362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30 days of stability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48200" y="2286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Employment maintained </a:t>
            </a:r>
            <a:r>
              <a:rPr lang="en-US" sz="1200" u="sng" dirty="0" smtClean="0"/>
              <a:t>&gt;</a:t>
            </a:r>
            <a:r>
              <a:rPr lang="en-US" sz="1200" dirty="0" smtClean="0"/>
              <a:t> 90 days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62000" y="50292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Employment maintained </a:t>
            </a:r>
            <a:r>
              <a:rPr lang="en-US" sz="1200" u="sng" dirty="0" smtClean="0"/>
              <a:t>&gt;</a:t>
            </a:r>
            <a:r>
              <a:rPr lang="en-US" sz="1200" dirty="0" smtClean="0"/>
              <a:t> 90 days </a:t>
            </a:r>
            <a:endParaRPr lang="en-US" sz="1200" dirty="0"/>
          </a:p>
        </p:txBody>
      </p:sp>
      <p:sp>
        <p:nvSpPr>
          <p:cNvPr id="62" name="U-Turn Arrow 61"/>
          <p:cNvSpPr/>
          <p:nvPr/>
        </p:nvSpPr>
        <p:spPr>
          <a:xfrm flipH="1">
            <a:off x="3581400" y="4267200"/>
            <a:ext cx="3048000" cy="762000"/>
          </a:xfrm>
          <a:prstGeom prst="uturnArrow">
            <a:avLst>
              <a:gd name="adj1" fmla="val 0"/>
              <a:gd name="adj2" fmla="val 25000"/>
              <a:gd name="adj3" fmla="val 23652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endCxn id="42" idx="3"/>
          </p:cNvCxnSpPr>
          <p:nvPr/>
        </p:nvCxnSpPr>
        <p:spPr>
          <a:xfrm flipV="1">
            <a:off x="3886200" y="5167700"/>
            <a:ext cx="685800" cy="1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762000" y="5181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8" idx="1"/>
          </p:cNvCxnSpPr>
          <p:nvPr/>
        </p:nvCxnSpPr>
        <p:spPr>
          <a:xfrm flipH="1" flipV="1">
            <a:off x="4648200" y="2424500"/>
            <a:ext cx="685800" cy="1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8" idx="3"/>
          </p:cNvCxnSpPr>
          <p:nvPr/>
        </p:nvCxnSpPr>
        <p:spPr>
          <a:xfrm flipV="1">
            <a:off x="7696200" y="2424500"/>
            <a:ext cx="685800" cy="1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14400" y="22860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Job Site Training (60 days)</a:t>
            </a:r>
            <a:endParaRPr lang="en-US" sz="1050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895600" y="24384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62000" y="24384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Questions?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of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Kathy Hayfield </a:t>
            </a:r>
          </a:p>
          <a:p>
            <a:pPr>
              <a:buNone/>
            </a:pPr>
            <a:r>
              <a:rPr lang="en-US" sz="2800" dirty="0" smtClean="0"/>
              <a:t>	Director, Division of Rehabilitative Services</a:t>
            </a:r>
          </a:p>
          <a:p>
            <a:r>
              <a:rPr lang="en-US" sz="2800" dirty="0" smtClean="0"/>
              <a:t>Donna Bonessi</a:t>
            </a:r>
          </a:p>
          <a:p>
            <a:pPr>
              <a:buNone/>
            </a:pPr>
            <a:r>
              <a:rPr lang="en-US" sz="2800" dirty="0" smtClean="0"/>
              <a:t>    Manager Employment Support Services</a:t>
            </a:r>
          </a:p>
          <a:p>
            <a:r>
              <a:rPr lang="en-US" sz="2800" dirty="0" smtClean="0"/>
              <a:t>Matthew Deans</a:t>
            </a:r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en-US" sz="2600" dirty="0" smtClean="0"/>
              <a:t>Supported Employment and Project SEARCH Coordinator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smtClean="0"/>
              <a:t>Why are we changing the policy?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534400" cy="1143000"/>
          </a:xfrm>
        </p:spPr>
        <p:txBody>
          <a:bodyPr/>
          <a:lstStyle/>
          <a:p>
            <a:r>
              <a:rPr lang="en-US" dirty="0" smtClean="0"/>
              <a:t>Overview of New SE Policy </a:t>
            </a:r>
            <a:br>
              <a:rPr lang="en-US" dirty="0" smtClean="0"/>
            </a:br>
            <a:r>
              <a:rPr lang="en-US" sz="2800" dirty="0" smtClean="0"/>
              <a:t>(For All Cases Receiving Supported Employment)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05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Cases will be updated to employed status based on the clients employment start date </a:t>
            </a:r>
            <a:r>
              <a:rPr lang="en-US" sz="1600" dirty="0" smtClean="0"/>
              <a:t>(JCTS included)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Removed the 20% intervention ratio when determining Stability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longer requiring that stability be maintained for 30 days before case closure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534400" cy="1143000"/>
          </a:xfrm>
        </p:spPr>
        <p:txBody>
          <a:bodyPr/>
          <a:lstStyle/>
          <a:p>
            <a:r>
              <a:rPr lang="en-US" dirty="0" smtClean="0"/>
              <a:t>Who These New Policies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client receiving the following services (Including students in secondary education):</a:t>
            </a:r>
          </a:p>
          <a:p>
            <a:pPr lvl="1"/>
            <a:r>
              <a:rPr lang="en-US" dirty="0" smtClean="0"/>
              <a:t>Supported Employment</a:t>
            </a:r>
          </a:p>
          <a:p>
            <a:pPr lvl="2"/>
            <a:r>
              <a:rPr lang="en-US" dirty="0" smtClean="0"/>
              <a:t>Individual, Mobile Work Crews and Enclaves</a:t>
            </a:r>
          </a:p>
          <a:p>
            <a:pPr lvl="1"/>
            <a:r>
              <a:rPr lang="en-US" dirty="0" smtClean="0"/>
              <a:t>Job Coach Training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 SE Employed Status Policy Changes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352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All SE/JCTS clients who are placed in a job with  Job Site Training supports</a:t>
            </a:r>
          </a:p>
          <a:p>
            <a:pPr lvl="1"/>
            <a:r>
              <a:rPr lang="en-US" dirty="0" smtClean="0"/>
              <a:t>Case Status will be changed from “Service” to “Employed” on the start date of the job.</a:t>
            </a:r>
          </a:p>
          <a:p>
            <a:pPr lvl="1"/>
            <a:r>
              <a:rPr lang="en-US" dirty="0" smtClean="0"/>
              <a:t>Cases are “</a:t>
            </a:r>
            <a:r>
              <a:rPr lang="en-US" i="1" dirty="0" smtClean="0"/>
              <a:t>eligible</a:t>
            </a:r>
            <a:r>
              <a:rPr lang="en-US" dirty="0" smtClean="0"/>
              <a:t>” for closure after 90 days if… </a:t>
            </a:r>
          </a:p>
          <a:p>
            <a:pPr lvl="2"/>
            <a:r>
              <a:rPr lang="en-US" dirty="0" smtClean="0"/>
              <a:t>The client is stable AND they meet all “Closed-Rehab Criteria” (no longer require VR services)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How Stability is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505200"/>
          </a:xfrm>
        </p:spPr>
        <p:txBody>
          <a:bodyPr/>
          <a:lstStyle/>
          <a:p>
            <a:r>
              <a:rPr lang="en-US" dirty="0" smtClean="0"/>
              <a:t>No longer considering 20% Intervention Ratio</a:t>
            </a:r>
          </a:p>
          <a:p>
            <a:r>
              <a:rPr lang="en-US" dirty="0" smtClean="0"/>
              <a:t>30 days prior to closure, counselor insures stability based on certain </a:t>
            </a:r>
            <a:r>
              <a:rPr lang="en-US" i="1" dirty="0" smtClean="0"/>
              <a:t>Stability Factors</a:t>
            </a:r>
          </a:p>
          <a:p>
            <a:r>
              <a:rPr lang="en-US" dirty="0" smtClean="0"/>
              <a:t>No longer requiring stability be maintained for a 30 day period before transition of the case</a:t>
            </a:r>
          </a:p>
          <a:p>
            <a:r>
              <a:rPr lang="en-US" dirty="0" smtClean="0"/>
              <a:t>Long Term Follow Along services are secured as a condition of stability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1295400"/>
          </a:xfrm>
        </p:spPr>
        <p:txBody>
          <a:bodyPr/>
          <a:lstStyle/>
          <a:p>
            <a:r>
              <a:rPr lang="en-US" dirty="0" smtClean="0"/>
              <a:t>Factors to be considered when determining stability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382000" cy="3124200"/>
          </a:xfrm>
        </p:spPr>
        <p:txBody>
          <a:bodyPr/>
          <a:lstStyle/>
          <a:p>
            <a:r>
              <a:rPr lang="en-US" sz="3300" dirty="0" smtClean="0"/>
              <a:t>Funding for LTFA has been </a:t>
            </a:r>
            <a:r>
              <a:rPr lang="en-US" sz="3300" dirty="0" smtClean="0"/>
              <a:t>secured (started)</a:t>
            </a:r>
            <a:endParaRPr lang="en-US" sz="3300" dirty="0" smtClean="0"/>
          </a:p>
          <a:p>
            <a:r>
              <a:rPr lang="en-US" sz="3300" dirty="0" smtClean="0"/>
              <a:t>JST Intervention has leveled out (plateau)</a:t>
            </a:r>
          </a:p>
          <a:p>
            <a:r>
              <a:rPr lang="en-US" sz="3300" dirty="0" smtClean="0"/>
              <a:t>Client is emotionally and behaviorally stable</a:t>
            </a:r>
          </a:p>
          <a:p>
            <a:r>
              <a:rPr lang="en-US" sz="3300" dirty="0" smtClean="0"/>
              <a:t>Client performs all expected job duties</a:t>
            </a:r>
          </a:p>
          <a:p>
            <a:r>
              <a:rPr lang="en-US" sz="3300" dirty="0" smtClean="0"/>
              <a:t>Supervisor is satisfied with job performance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factors to be considered when determining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900" dirty="0" smtClean="0"/>
              <a:t>Client is satisfied with the job and work environment</a:t>
            </a:r>
          </a:p>
          <a:p>
            <a:r>
              <a:rPr lang="en-US" sz="2900" dirty="0" smtClean="0"/>
              <a:t>Necessary worksite modifications or accommodations are secured</a:t>
            </a:r>
          </a:p>
          <a:p>
            <a:r>
              <a:rPr lang="en-US" sz="2900" dirty="0" smtClean="0"/>
              <a:t>Client has reliable transportation to and from work</a:t>
            </a:r>
          </a:p>
          <a:p>
            <a:r>
              <a:rPr lang="en-US" sz="2900" dirty="0" smtClean="0"/>
              <a:t>Client is paid at least min. wage but not less than other non-disabled workers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11222</TotalTime>
  <Words>532</Words>
  <Application>Microsoft Office PowerPoint</Application>
  <PresentationFormat>On-screen Show (4:3)</PresentationFormat>
  <Paragraphs>85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4_Custom Design</vt:lpstr>
      <vt:lpstr>3_Custom Design</vt:lpstr>
      <vt:lpstr>Custom Design</vt:lpstr>
      <vt:lpstr>Slide 1</vt:lpstr>
      <vt:lpstr>Introduction of Speakers</vt:lpstr>
      <vt:lpstr>Slide 3</vt:lpstr>
      <vt:lpstr>Overview of New SE Policy  (For All Cases Receiving Supported Employment)</vt:lpstr>
      <vt:lpstr>Who These New Policies Effect</vt:lpstr>
      <vt:lpstr> SE Employed Status Policy Changes</vt:lpstr>
      <vt:lpstr>Changes to How Stability is Defined</vt:lpstr>
      <vt:lpstr>Factors to be considered when determining stability </vt:lpstr>
      <vt:lpstr>More factors to be considered when determining stability</vt:lpstr>
      <vt:lpstr>Stability Factors in Group Models</vt:lpstr>
      <vt:lpstr>How This May Effect Best Practices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</dc:creator>
  <cp:lastModifiedBy>Matthew Deans (DARS)</cp:lastModifiedBy>
  <cp:revision>470</cp:revision>
  <dcterms:created xsi:type="dcterms:W3CDTF">2012-07-13T12:42:42Z</dcterms:created>
  <dcterms:modified xsi:type="dcterms:W3CDTF">2013-11-06T16:11:38Z</dcterms:modified>
</cp:coreProperties>
</file>