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commentAuthors.xml" ContentType="application/vnd.openxmlformats-officedocument.presentationml.commentAuthors+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28"/>
  </p:notesMasterIdLst>
  <p:sldIdLst>
    <p:sldId id="256" r:id="rId2"/>
    <p:sldId id="295" r:id="rId3"/>
    <p:sldId id="257" r:id="rId4"/>
    <p:sldId id="258" r:id="rId5"/>
    <p:sldId id="263" r:id="rId6"/>
    <p:sldId id="296" r:id="rId7"/>
    <p:sldId id="259" r:id="rId8"/>
    <p:sldId id="297" r:id="rId9"/>
    <p:sldId id="298" r:id="rId10"/>
    <p:sldId id="299" r:id="rId11"/>
    <p:sldId id="260" r:id="rId12"/>
    <p:sldId id="261" r:id="rId13"/>
    <p:sldId id="266" r:id="rId14"/>
    <p:sldId id="264" r:id="rId15"/>
    <p:sldId id="268" r:id="rId16"/>
    <p:sldId id="272" r:id="rId17"/>
    <p:sldId id="271" r:id="rId18"/>
    <p:sldId id="304" r:id="rId19"/>
    <p:sldId id="288" r:id="rId20"/>
    <p:sldId id="284" r:id="rId21"/>
    <p:sldId id="285" r:id="rId22"/>
    <p:sldId id="305" r:id="rId23"/>
    <p:sldId id="290" r:id="rId24"/>
    <p:sldId id="294" r:id="rId25"/>
    <p:sldId id="306"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guyre" initials="j"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DARS District</a:t>
            </a:r>
          </a:p>
        </c:rich>
      </c:tx>
      <c:layout/>
    </c:title>
    <c:plotArea>
      <c:layout/>
      <c:barChart>
        <c:barDir val="col"/>
        <c:grouping val="clustered"/>
        <c:ser>
          <c:idx val="0"/>
          <c:order val="0"/>
          <c:tx>
            <c:strRef>
              <c:f>Sheet1!$B$1</c:f>
              <c:strCache>
                <c:ptCount val="1"/>
                <c:pt idx="0">
                  <c:v>Survivor Survey</c:v>
                </c:pt>
              </c:strCache>
            </c:strRef>
          </c:tx>
          <c:dLbls>
            <c:dLbl>
              <c:idx val="0"/>
              <c:layout>
                <c:manualLayout>
                  <c:x val="-1.98609731876862E-3"/>
                  <c:y val="-4.3307086614173242E-2"/>
                </c:manualLayout>
              </c:layout>
              <c:showVal val="1"/>
            </c:dLbl>
            <c:dLbl>
              <c:idx val="2"/>
              <c:layout>
                <c:manualLayout>
                  <c:x val="-7.9443892750744802E-3"/>
                  <c:y val="-2.3622047244094457E-2"/>
                </c:manualLayout>
              </c:layout>
              <c:showVal val="1"/>
            </c:dLbl>
            <c:txPr>
              <a:bodyPr/>
              <a:lstStyle/>
              <a:p>
                <a:pPr>
                  <a:defRPr sz="1400"/>
                </a:pPr>
                <a:endParaRPr lang="en-US"/>
              </a:p>
            </c:txPr>
            <c:showVal val="1"/>
          </c:dLbls>
          <c:cat>
            <c:strRef>
              <c:f>Sheet1!$A$2:$A$7</c:f>
              <c:strCache>
                <c:ptCount val="6"/>
                <c:pt idx="0">
                  <c:v>Tidewater</c:v>
                </c:pt>
                <c:pt idx="1">
                  <c:v>Capitol</c:v>
                </c:pt>
                <c:pt idx="2">
                  <c:v>Northern Virginia</c:v>
                </c:pt>
                <c:pt idx="3">
                  <c:v>Blue Ridge</c:v>
                </c:pt>
                <c:pt idx="4">
                  <c:v>Southern</c:v>
                </c:pt>
                <c:pt idx="5">
                  <c:v>Southwest</c:v>
                </c:pt>
              </c:strCache>
            </c:strRef>
          </c:cat>
          <c:val>
            <c:numRef>
              <c:f>Sheet1!$B$2:$B$7</c:f>
              <c:numCache>
                <c:formatCode>0%</c:formatCode>
                <c:ptCount val="6"/>
                <c:pt idx="0">
                  <c:v>0.23</c:v>
                </c:pt>
                <c:pt idx="1">
                  <c:v>0.25</c:v>
                </c:pt>
                <c:pt idx="2">
                  <c:v>0.18000000000000013</c:v>
                </c:pt>
                <c:pt idx="3">
                  <c:v>0.16000000000000011</c:v>
                </c:pt>
                <c:pt idx="4">
                  <c:v>7.0000000000000034E-2</c:v>
                </c:pt>
                <c:pt idx="5">
                  <c:v>0.11000000000000006</c:v>
                </c:pt>
              </c:numCache>
            </c:numRef>
          </c:val>
        </c:ser>
        <c:ser>
          <c:idx val="1"/>
          <c:order val="1"/>
          <c:tx>
            <c:strRef>
              <c:f>Sheet1!$C$1</c:f>
              <c:strCache>
                <c:ptCount val="1"/>
                <c:pt idx="0">
                  <c:v>Caregiver Survey</c:v>
                </c:pt>
              </c:strCache>
            </c:strRef>
          </c:tx>
          <c:dLbls>
            <c:dLbl>
              <c:idx val="0"/>
              <c:layout>
                <c:manualLayout>
                  <c:x val="1.1551025181258287E-2"/>
                  <c:y val="-3.635170603674541E-2"/>
                </c:manualLayout>
              </c:layout>
              <c:showVal val="1"/>
            </c:dLbl>
            <c:txPr>
              <a:bodyPr/>
              <a:lstStyle/>
              <a:p>
                <a:pPr>
                  <a:defRPr sz="1400"/>
                </a:pPr>
                <a:endParaRPr lang="en-US"/>
              </a:p>
            </c:txPr>
            <c:showVal val="1"/>
          </c:dLbls>
          <c:cat>
            <c:strRef>
              <c:f>Sheet1!$A$2:$A$7</c:f>
              <c:strCache>
                <c:ptCount val="6"/>
                <c:pt idx="0">
                  <c:v>Tidewater</c:v>
                </c:pt>
                <c:pt idx="1">
                  <c:v>Capitol</c:v>
                </c:pt>
                <c:pt idx="2">
                  <c:v>Northern Virginia</c:v>
                </c:pt>
                <c:pt idx="3">
                  <c:v>Blue Ridge</c:v>
                </c:pt>
                <c:pt idx="4">
                  <c:v>Southern</c:v>
                </c:pt>
                <c:pt idx="5">
                  <c:v>Southwest</c:v>
                </c:pt>
              </c:strCache>
            </c:strRef>
          </c:cat>
          <c:val>
            <c:numRef>
              <c:f>Sheet1!$C$2:$C$7</c:f>
              <c:numCache>
                <c:formatCode>0%</c:formatCode>
                <c:ptCount val="6"/>
                <c:pt idx="0">
                  <c:v>0.23</c:v>
                </c:pt>
                <c:pt idx="1">
                  <c:v>0.22000000000000011</c:v>
                </c:pt>
                <c:pt idx="2">
                  <c:v>0.21000000000000013</c:v>
                </c:pt>
                <c:pt idx="3">
                  <c:v>0.21000000000000013</c:v>
                </c:pt>
                <c:pt idx="4">
                  <c:v>5.0000000000000044E-2</c:v>
                </c:pt>
                <c:pt idx="5">
                  <c:v>9.0000000000000066E-2</c:v>
                </c:pt>
              </c:numCache>
            </c:numRef>
          </c:val>
        </c:ser>
        <c:dLbls/>
        <c:axId val="79739520"/>
        <c:axId val="79749504"/>
      </c:barChart>
      <c:catAx>
        <c:axId val="79739520"/>
        <c:scaling>
          <c:orientation val="minMax"/>
        </c:scaling>
        <c:axPos val="b"/>
        <c:majorTickMark val="none"/>
        <c:tickLblPos val="nextTo"/>
        <c:txPr>
          <a:bodyPr/>
          <a:lstStyle/>
          <a:p>
            <a:pPr>
              <a:defRPr sz="1600" b="1"/>
            </a:pPr>
            <a:endParaRPr lang="en-US"/>
          </a:p>
        </c:txPr>
        <c:crossAx val="79749504"/>
        <c:crosses val="autoZero"/>
        <c:auto val="1"/>
        <c:lblAlgn val="ctr"/>
        <c:lblOffset val="100"/>
      </c:catAx>
      <c:valAx>
        <c:axId val="79749504"/>
        <c:scaling>
          <c:orientation val="minMax"/>
        </c:scaling>
        <c:axPos val="l"/>
        <c:majorGridlines/>
        <c:numFmt formatCode="0%" sourceLinked="1"/>
        <c:majorTickMark val="none"/>
        <c:tickLblPos val="nextTo"/>
        <c:crossAx val="79739520"/>
        <c:crosses val="autoZero"/>
        <c:crossBetween val="between"/>
      </c:valAx>
    </c:plotArea>
    <c:legend>
      <c:legendPos val="b"/>
      <c:layout/>
    </c:legend>
    <c:plotVisOnly val="1"/>
    <c:dispBlanksAs val="gap"/>
  </c:chart>
  <c:spPr>
    <a:solidFill>
      <a:schemeClr val="accent1">
        <a:lumMod val="20000"/>
        <a:lumOff val="80000"/>
      </a:schemeClr>
    </a:solidFill>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Survivor</c:v>
                </c:pt>
              </c:strCache>
            </c:strRef>
          </c:tx>
          <c:dLbls>
            <c:txPr>
              <a:bodyPr/>
              <a:lstStyle/>
              <a:p>
                <a:pPr>
                  <a:defRPr sz="1400"/>
                </a:pPr>
                <a:endParaRPr lang="en-US"/>
              </a:p>
            </c:txPr>
            <c:showVal val="1"/>
          </c:dLbls>
          <c:cat>
            <c:strRef>
              <c:f>Sheet1!$A$2:$A$4</c:f>
              <c:strCache>
                <c:ptCount val="3"/>
                <c:pt idx="0">
                  <c:v>Medical, Therapy, or Rehabilitative Services</c:v>
                </c:pt>
                <c:pt idx="1">
                  <c:v>Education or Employment Services</c:v>
                </c:pt>
                <c:pt idx="2">
                  <c:v>Community Living Support</c:v>
                </c:pt>
              </c:strCache>
            </c:strRef>
          </c:cat>
          <c:val>
            <c:numRef>
              <c:f>Sheet1!$B$2:$B$4</c:f>
              <c:numCache>
                <c:formatCode>0%</c:formatCode>
                <c:ptCount val="3"/>
                <c:pt idx="0">
                  <c:v>0.77000000000000102</c:v>
                </c:pt>
                <c:pt idx="1">
                  <c:v>0.47000000000000008</c:v>
                </c:pt>
                <c:pt idx="2">
                  <c:v>0.59</c:v>
                </c:pt>
              </c:numCache>
            </c:numRef>
          </c:val>
        </c:ser>
        <c:ser>
          <c:idx val="1"/>
          <c:order val="1"/>
          <c:tx>
            <c:strRef>
              <c:f>Sheet1!$C$1</c:f>
              <c:strCache>
                <c:ptCount val="1"/>
                <c:pt idx="0">
                  <c:v>Caregiver</c:v>
                </c:pt>
              </c:strCache>
            </c:strRef>
          </c:tx>
          <c:dLbls>
            <c:dLbl>
              <c:idx val="1"/>
              <c:tx>
                <c:rich>
                  <a:bodyPr/>
                  <a:lstStyle/>
                  <a:p>
                    <a:r>
                      <a:rPr lang="en-US" sz="1400"/>
                      <a:t>50%</a:t>
                    </a:r>
                    <a:endParaRPr lang="en-US"/>
                  </a:p>
                </c:rich>
              </c:tx>
              <c:showVal val="1"/>
            </c:dLbl>
            <c:dLbl>
              <c:idx val="2"/>
              <c:tx>
                <c:rich>
                  <a:bodyPr/>
                  <a:lstStyle/>
                  <a:p>
                    <a:r>
                      <a:rPr lang="en-US" sz="1400"/>
                      <a:t>71 %</a:t>
                    </a:r>
                    <a:endParaRPr lang="en-US"/>
                  </a:p>
                </c:rich>
              </c:tx>
              <c:showVal val="1"/>
            </c:dLbl>
            <c:txPr>
              <a:bodyPr/>
              <a:lstStyle/>
              <a:p>
                <a:pPr>
                  <a:defRPr sz="1400"/>
                </a:pPr>
                <a:endParaRPr lang="en-US"/>
              </a:p>
            </c:txPr>
            <c:showVal val="1"/>
          </c:dLbls>
          <c:cat>
            <c:strRef>
              <c:f>Sheet1!$A$2:$A$4</c:f>
              <c:strCache>
                <c:ptCount val="3"/>
                <c:pt idx="0">
                  <c:v>Medical, Therapy, or Rehabilitative Services</c:v>
                </c:pt>
                <c:pt idx="1">
                  <c:v>Education or Employment Services</c:v>
                </c:pt>
                <c:pt idx="2">
                  <c:v>Community Living Support</c:v>
                </c:pt>
              </c:strCache>
            </c:strRef>
          </c:cat>
          <c:val>
            <c:numRef>
              <c:f>Sheet1!$C$2:$C$4</c:f>
              <c:numCache>
                <c:formatCode>0.00%</c:formatCode>
                <c:ptCount val="3"/>
                <c:pt idx="0" formatCode="0%">
                  <c:v>0.88800000000000001</c:v>
                </c:pt>
                <c:pt idx="1">
                  <c:v>0.5</c:v>
                </c:pt>
                <c:pt idx="2">
                  <c:v>0.71000000000000063</c:v>
                </c:pt>
              </c:numCache>
            </c:numRef>
          </c:val>
        </c:ser>
        <c:dLbls/>
        <c:gapWidth val="75"/>
        <c:overlap val="-25"/>
        <c:axId val="103752832"/>
        <c:axId val="103754368"/>
      </c:barChart>
      <c:catAx>
        <c:axId val="103752832"/>
        <c:scaling>
          <c:orientation val="minMax"/>
        </c:scaling>
        <c:axPos val="b"/>
        <c:majorTickMark val="none"/>
        <c:tickLblPos val="nextTo"/>
        <c:txPr>
          <a:bodyPr/>
          <a:lstStyle/>
          <a:p>
            <a:pPr>
              <a:defRPr sz="1600" b="1"/>
            </a:pPr>
            <a:endParaRPr lang="en-US"/>
          </a:p>
        </c:txPr>
        <c:crossAx val="103754368"/>
        <c:crosses val="autoZero"/>
        <c:auto val="1"/>
        <c:lblAlgn val="ctr"/>
        <c:lblOffset val="100"/>
      </c:catAx>
      <c:valAx>
        <c:axId val="103754368"/>
        <c:scaling>
          <c:orientation val="minMax"/>
        </c:scaling>
        <c:axPos val="l"/>
        <c:majorGridlines/>
        <c:numFmt formatCode="0%" sourceLinked="1"/>
        <c:majorTickMark val="none"/>
        <c:tickLblPos val="nextTo"/>
        <c:spPr>
          <a:ln w="9525">
            <a:noFill/>
          </a:ln>
        </c:spPr>
        <c:crossAx val="103752832"/>
        <c:crosses val="autoZero"/>
        <c:crossBetween val="between"/>
      </c:valAx>
      <c:spPr>
        <a:solidFill>
          <a:schemeClr val="bg1"/>
        </a:solidFill>
      </c:spPr>
    </c:plotArea>
    <c:legend>
      <c:legendPos val="b"/>
      <c:txPr>
        <a:bodyPr/>
        <a:lstStyle/>
        <a:p>
          <a:pPr>
            <a:defRPr sz="1400"/>
          </a:pPr>
          <a:endParaRPr lang="en-US"/>
        </a:p>
      </c:txPr>
    </c:legend>
    <c:plotVisOnly val="1"/>
    <c:dispBlanksAs val="gap"/>
  </c:chart>
  <c:spPr>
    <a:solidFill>
      <a:schemeClr val="accent1">
        <a:lumMod val="20000"/>
        <a:lumOff val="80000"/>
      </a:schemeClr>
    </a:solidFill>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dirty="0"/>
              <a:t>Percent of Providers who Offer Services</a:t>
            </a:r>
            <a:r>
              <a:rPr lang="en-US" sz="1400" baseline="0" dirty="0"/>
              <a:t> in This Area</a:t>
            </a:r>
            <a:endParaRPr lang="en-US" sz="1400" dirty="0"/>
          </a:p>
        </c:rich>
      </c:tx>
      <c:layout>
        <c:manualLayout>
          <c:xMode val="edge"/>
          <c:yMode val="edge"/>
          <c:x val="0.17255092454121174"/>
          <c:y val="3.2579185520362E-2"/>
        </c:manualLayout>
      </c:layout>
    </c:title>
    <c:plotArea>
      <c:layout/>
      <c:barChart>
        <c:barDir val="bar"/>
        <c:grouping val="clustered"/>
        <c:ser>
          <c:idx val="0"/>
          <c:order val="0"/>
          <c:tx>
            <c:strRef>
              <c:f>Sheet1!$B$1</c:f>
              <c:strCache>
                <c:ptCount val="1"/>
                <c:pt idx="0">
                  <c:v>Primary Focus</c:v>
                </c:pt>
              </c:strCache>
            </c:strRef>
          </c:tx>
          <c:spPr>
            <a:solidFill>
              <a:schemeClr val="accent4"/>
            </a:solidFill>
          </c:spPr>
          <c:dLbls>
            <c:txPr>
              <a:bodyPr/>
              <a:lstStyle/>
              <a:p>
                <a:pPr>
                  <a:defRPr sz="1800"/>
                </a:pPr>
                <a:endParaRPr lang="en-US"/>
              </a:p>
            </c:txPr>
            <c:showVal val="1"/>
          </c:dLbls>
          <c:cat>
            <c:strRef>
              <c:f>Sheet1!$A$2:$A$6</c:f>
              <c:strCache>
                <c:ptCount val="5"/>
                <c:pt idx="0">
                  <c:v>Residential Services</c:v>
                </c:pt>
                <c:pt idx="1">
                  <c:v>Community living support services</c:v>
                </c:pt>
                <c:pt idx="2">
                  <c:v>Medical or Therapeutic services</c:v>
                </c:pt>
                <c:pt idx="3">
                  <c:v>Education/Employment services</c:v>
                </c:pt>
                <c:pt idx="4">
                  <c:v>Rehabilitation Services</c:v>
                </c:pt>
              </c:strCache>
            </c:strRef>
          </c:cat>
          <c:val>
            <c:numRef>
              <c:f>Sheet1!$B$2:$B$6</c:f>
              <c:numCache>
                <c:formatCode>0%</c:formatCode>
                <c:ptCount val="5"/>
                <c:pt idx="0">
                  <c:v>0.52</c:v>
                </c:pt>
                <c:pt idx="1">
                  <c:v>0.630000000000001</c:v>
                </c:pt>
                <c:pt idx="2">
                  <c:v>0.76000000000000101</c:v>
                </c:pt>
                <c:pt idx="3">
                  <c:v>0.76000000000000101</c:v>
                </c:pt>
                <c:pt idx="4">
                  <c:v>0.89</c:v>
                </c:pt>
              </c:numCache>
            </c:numRef>
          </c:val>
        </c:ser>
        <c:dLbls/>
        <c:axId val="74428416"/>
        <c:axId val="74430336"/>
      </c:barChart>
      <c:catAx>
        <c:axId val="74428416"/>
        <c:scaling>
          <c:orientation val="minMax"/>
        </c:scaling>
        <c:axPos val="l"/>
        <c:tickLblPos val="nextTo"/>
        <c:txPr>
          <a:bodyPr/>
          <a:lstStyle/>
          <a:p>
            <a:pPr>
              <a:defRPr sz="1800" b="1"/>
            </a:pPr>
            <a:endParaRPr lang="en-US"/>
          </a:p>
        </c:txPr>
        <c:crossAx val="74430336"/>
        <c:crosses val="autoZero"/>
        <c:auto val="1"/>
        <c:lblAlgn val="ctr"/>
        <c:lblOffset val="100"/>
      </c:catAx>
      <c:valAx>
        <c:axId val="74430336"/>
        <c:scaling>
          <c:orientation val="minMax"/>
        </c:scaling>
        <c:axPos val="b"/>
        <c:majorGridlines/>
        <c:numFmt formatCode="0%" sourceLinked="1"/>
        <c:tickLblPos val="nextTo"/>
        <c:crossAx val="74428416"/>
        <c:crosses val="autoZero"/>
        <c:crossBetween val="between"/>
      </c:valAx>
    </c:plotArea>
    <c:plotVisOnly val="1"/>
    <c:dispBlanksAs val="gap"/>
  </c:chart>
  <c:spPr>
    <a:solidFill>
      <a:srgbClr val="4F81BD">
        <a:lumMod val="20000"/>
        <a:lumOff val="80000"/>
      </a:srgb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Survivor Survey</c:v>
                </c:pt>
              </c:strCache>
            </c:strRef>
          </c:tx>
          <c:dLbls>
            <c:txPr>
              <a:bodyPr/>
              <a:lstStyle/>
              <a:p>
                <a:pPr>
                  <a:defRPr sz="1600"/>
                </a:pPr>
                <a:endParaRPr lang="en-US"/>
              </a:p>
            </c:txPr>
            <c:showVal val="1"/>
          </c:dLbls>
          <c:cat>
            <c:strRef>
              <c:f>Sheet1!$A$2:$A$4</c:f>
              <c:strCache>
                <c:ptCount val="3"/>
                <c:pt idx="0">
                  <c:v>Mild</c:v>
                </c:pt>
                <c:pt idx="1">
                  <c:v>Moderate</c:v>
                </c:pt>
                <c:pt idx="2">
                  <c:v>Severe</c:v>
                </c:pt>
              </c:strCache>
            </c:strRef>
          </c:cat>
          <c:val>
            <c:numRef>
              <c:f>Sheet1!$B$2:$B$4</c:f>
              <c:numCache>
                <c:formatCode>0%</c:formatCode>
                <c:ptCount val="3"/>
                <c:pt idx="0">
                  <c:v>0.25</c:v>
                </c:pt>
                <c:pt idx="1">
                  <c:v>0.17</c:v>
                </c:pt>
                <c:pt idx="2">
                  <c:v>0.58000000000000007</c:v>
                </c:pt>
              </c:numCache>
            </c:numRef>
          </c:val>
        </c:ser>
        <c:ser>
          <c:idx val="1"/>
          <c:order val="1"/>
          <c:tx>
            <c:strRef>
              <c:f>Sheet1!$C$1</c:f>
              <c:strCache>
                <c:ptCount val="1"/>
                <c:pt idx="0">
                  <c:v>Caregiver Survey</c:v>
                </c:pt>
              </c:strCache>
            </c:strRef>
          </c:tx>
          <c:dLbls>
            <c:txPr>
              <a:bodyPr/>
              <a:lstStyle/>
              <a:p>
                <a:pPr>
                  <a:defRPr sz="1600"/>
                </a:pPr>
                <a:endParaRPr lang="en-US"/>
              </a:p>
            </c:txPr>
            <c:showVal val="1"/>
          </c:dLbls>
          <c:cat>
            <c:strRef>
              <c:f>Sheet1!$A$2:$A$4</c:f>
              <c:strCache>
                <c:ptCount val="3"/>
                <c:pt idx="0">
                  <c:v>Mild</c:v>
                </c:pt>
                <c:pt idx="1">
                  <c:v>Moderate</c:v>
                </c:pt>
                <c:pt idx="2">
                  <c:v>Severe</c:v>
                </c:pt>
              </c:strCache>
            </c:strRef>
          </c:cat>
          <c:val>
            <c:numRef>
              <c:f>Sheet1!$C$2:$C$4</c:f>
              <c:numCache>
                <c:formatCode>0%</c:formatCode>
                <c:ptCount val="3"/>
                <c:pt idx="0">
                  <c:v>0.22</c:v>
                </c:pt>
                <c:pt idx="1">
                  <c:v>0.1</c:v>
                </c:pt>
                <c:pt idx="2">
                  <c:v>0.68</c:v>
                </c:pt>
              </c:numCache>
            </c:numRef>
          </c:val>
        </c:ser>
        <c:dLbls/>
        <c:gapWidth val="75"/>
        <c:overlap val="-25"/>
        <c:axId val="91120000"/>
        <c:axId val="91121536"/>
      </c:barChart>
      <c:catAx>
        <c:axId val="91120000"/>
        <c:scaling>
          <c:orientation val="minMax"/>
        </c:scaling>
        <c:axPos val="b"/>
        <c:majorTickMark val="none"/>
        <c:tickLblPos val="nextTo"/>
        <c:txPr>
          <a:bodyPr/>
          <a:lstStyle/>
          <a:p>
            <a:pPr>
              <a:defRPr sz="2000" b="1"/>
            </a:pPr>
            <a:endParaRPr lang="en-US"/>
          </a:p>
        </c:txPr>
        <c:crossAx val="91121536"/>
        <c:crosses val="autoZero"/>
        <c:auto val="1"/>
        <c:lblAlgn val="ctr"/>
        <c:lblOffset val="100"/>
      </c:catAx>
      <c:valAx>
        <c:axId val="91121536"/>
        <c:scaling>
          <c:orientation val="minMax"/>
        </c:scaling>
        <c:axPos val="l"/>
        <c:majorGridlines/>
        <c:numFmt formatCode="0%" sourceLinked="1"/>
        <c:majorTickMark val="none"/>
        <c:tickLblPos val="nextTo"/>
        <c:spPr>
          <a:ln w="9525">
            <a:noFill/>
          </a:ln>
        </c:spPr>
        <c:crossAx val="91120000"/>
        <c:crosses val="autoZero"/>
        <c:crossBetween val="between"/>
      </c:valAx>
    </c:plotArea>
    <c:legend>
      <c:legendPos val="b"/>
      <c:txPr>
        <a:bodyPr/>
        <a:lstStyle/>
        <a:p>
          <a:pPr>
            <a:defRPr sz="1400"/>
          </a:pPr>
          <a:endParaRPr lang="en-US"/>
        </a:p>
      </c:txPr>
    </c:legend>
    <c:plotVisOnly val="1"/>
    <c:dispBlanksAs val="gap"/>
  </c:chart>
  <c:spPr>
    <a:solidFill>
      <a:schemeClr val="accent1">
        <a:lumMod val="20000"/>
        <a:lumOff val="8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43717083301480536"/>
          <c:y val="2.8645833333333332E-2"/>
          <c:w val="0.52531304946105029"/>
          <c:h val="0.84459871227034133"/>
        </c:manualLayout>
      </c:layout>
      <c:barChart>
        <c:barDir val="bar"/>
        <c:grouping val="clustered"/>
        <c:ser>
          <c:idx val="0"/>
          <c:order val="0"/>
          <c:tx>
            <c:strRef>
              <c:f>Sheet1!$B$1</c:f>
              <c:strCache>
                <c:ptCount val="1"/>
                <c:pt idx="0">
                  <c:v>Survivor Survey</c:v>
                </c:pt>
              </c:strCache>
            </c:strRef>
          </c:tx>
          <c:dLbls>
            <c:txPr>
              <a:bodyPr/>
              <a:lstStyle/>
              <a:p>
                <a:pPr>
                  <a:defRPr sz="1600"/>
                </a:pPr>
                <a:endParaRPr lang="en-US"/>
              </a:p>
            </c:txPr>
            <c:showVal val="1"/>
          </c:dLbls>
          <c:cat>
            <c:strRef>
              <c:f>Sheet1!$A$2:$A$7</c:f>
              <c:strCache>
                <c:ptCount val="6"/>
                <c:pt idx="0">
                  <c:v>Other</c:v>
                </c:pt>
                <c:pt idx="1">
                  <c:v>Communication Disorder</c:v>
                </c:pt>
                <c:pt idx="2">
                  <c:v>Medical Problem</c:v>
                </c:pt>
                <c:pt idx="3">
                  <c:v>Physical Disability</c:v>
                </c:pt>
                <c:pt idx="4">
                  <c:v>Behavior or Emotional Problem</c:v>
                </c:pt>
                <c:pt idx="5">
                  <c:v>Cognitive Disability</c:v>
                </c:pt>
              </c:strCache>
            </c:strRef>
          </c:cat>
          <c:val>
            <c:numRef>
              <c:f>Sheet1!$B$2:$B$7</c:f>
              <c:numCache>
                <c:formatCode>0%</c:formatCode>
                <c:ptCount val="6"/>
                <c:pt idx="0">
                  <c:v>0.18000000000000024</c:v>
                </c:pt>
                <c:pt idx="1">
                  <c:v>0.55000000000000004</c:v>
                </c:pt>
                <c:pt idx="2">
                  <c:v>0.66000000000000136</c:v>
                </c:pt>
                <c:pt idx="3">
                  <c:v>0.69000000000000061</c:v>
                </c:pt>
                <c:pt idx="4">
                  <c:v>0.70000000000000062</c:v>
                </c:pt>
                <c:pt idx="5">
                  <c:v>0.86000000000000065</c:v>
                </c:pt>
              </c:numCache>
            </c:numRef>
          </c:val>
        </c:ser>
        <c:ser>
          <c:idx val="1"/>
          <c:order val="1"/>
          <c:tx>
            <c:strRef>
              <c:f>Sheet1!$C$1</c:f>
              <c:strCache>
                <c:ptCount val="1"/>
                <c:pt idx="0">
                  <c:v>Caregiver Survey</c:v>
                </c:pt>
              </c:strCache>
            </c:strRef>
          </c:tx>
          <c:dLbls>
            <c:txPr>
              <a:bodyPr/>
              <a:lstStyle/>
              <a:p>
                <a:pPr>
                  <a:defRPr sz="1600"/>
                </a:pPr>
                <a:endParaRPr lang="en-US"/>
              </a:p>
            </c:txPr>
            <c:showVal val="1"/>
          </c:dLbls>
          <c:cat>
            <c:strRef>
              <c:f>Sheet1!$A$2:$A$7</c:f>
              <c:strCache>
                <c:ptCount val="6"/>
                <c:pt idx="0">
                  <c:v>Other</c:v>
                </c:pt>
                <c:pt idx="1">
                  <c:v>Communication Disorder</c:v>
                </c:pt>
                <c:pt idx="2">
                  <c:v>Medical Problem</c:v>
                </c:pt>
                <c:pt idx="3">
                  <c:v>Physical Disability</c:v>
                </c:pt>
                <c:pt idx="4">
                  <c:v>Behavior or Emotional Problem</c:v>
                </c:pt>
                <c:pt idx="5">
                  <c:v>Cognitive Disability</c:v>
                </c:pt>
              </c:strCache>
            </c:strRef>
          </c:cat>
          <c:val>
            <c:numRef>
              <c:f>Sheet1!$C$2:$C$7</c:f>
              <c:numCache>
                <c:formatCode>0%</c:formatCode>
                <c:ptCount val="6"/>
                <c:pt idx="0">
                  <c:v>0.15000000000000024</c:v>
                </c:pt>
                <c:pt idx="1">
                  <c:v>0.64000000000000123</c:v>
                </c:pt>
                <c:pt idx="2">
                  <c:v>0.69000000000000061</c:v>
                </c:pt>
                <c:pt idx="3">
                  <c:v>0.7400000000000011</c:v>
                </c:pt>
                <c:pt idx="4">
                  <c:v>0.7400000000000011</c:v>
                </c:pt>
                <c:pt idx="5">
                  <c:v>0.94000000000000061</c:v>
                </c:pt>
              </c:numCache>
            </c:numRef>
          </c:val>
        </c:ser>
        <c:dLbls/>
        <c:gapWidth val="75"/>
        <c:overlap val="-25"/>
        <c:axId val="91220992"/>
        <c:axId val="102765312"/>
      </c:barChart>
      <c:catAx>
        <c:axId val="91220992"/>
        <c:scaling>
          <c:orientation val="minMax"/>
        </c:scaling>
        <c:axPos val="l"/>
        <c:majorTickMark val="none"/>
        <c:tickLblPos val="nextTo"/>
        <c:txPr>
          <a:bodyPr/>
          <a:lstStyle/>
          <a:p>
            <a:pPr>
              <a:defRPr sz="1600" b="1"/>
            </a:pPr>
            <a:endParaRPr lang="en-US"/>
          </a:p>
        </c:txPr>
        <c:crossAx val="102765312"/>
        <c:crosses val="autoZero"/>
        <c:auto val="1"/>
        <c:lblAlgn val="ctr"/>
        <c:lblOffset val="100"/>
      </c:catAx>
      <c:valAx>
        <c:axId val="102765312"/>
        <c:scaling>
          <c:orientation val="minMax"/>
        </c:scaling>
        <c:axPos val="b"/>
        <c:majorGridlines/>
        <c:numFmt formatCode="0%" sourceLinked="1"/>
        <c:majorTickMark val="none"/>
        <c:tickLblPos val="nextTo"/>
        <c:spPr>
          <a:ln w="9525">
            <a:noFill/>
          </a:ln>
        </c:spPr>
        <c:crossAx val="91220992"/>
        <c:crosses val="autoZero"/>
        <c:crossBetween val="between"/>
      </c:valAx>
    </c:plotArea>
    <c:legend>
      <c:legendPos val="b"/>
      <c:txPr>
        <a:bodyPr/>
        <a:lstStyle/>
        <a:p>
          <a:pPr>
            <a:defRPr sz="1400"/>
          </a:pPr>
          <a:endParaRPr lang="en-US"/>
        </a:p>
      </c:txPr>
    </c:legend>
    <c:plotVisOnly val="1"/>
    <c:dispBlanksAs val="gap"/>
  </c:chart>
  <c:spPr>
    <a:solidFill>
      <a:schemeClr val="accent1">
        <a:lumMod val="20000"/>
        <a:lumOff val="8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view3D>
      <c:rotX val="30"/>
      <c:perspective val="30"/>
    </c:view3D>
    <c:plotArea>
      <c:layout>
        <c:manualLayout>
          <c:layoutTarget val="inner"/>
          <c:xMode val="edge"/>
          <c:yMode val="edge"/>
          <c:x val="0"/>
          <c:y val="0.20581253614484629"/>
          <c:w val="1"/>
          <c:h val="0.56174513900048229"/>
        </c:manualLayout>
      </c:layout>
      <c:pie3DChart>
        <c:varyColors val="1"/>
        <c:ser>
          <c:idx val="0"/>
          <c:order val="0"/>
          <c:tx>
            <c:strRef>
              <c:f>Sheet1!$B$1</c:f>
              <c:strCache>
                <c:ptCount val="1"/>
                <c:pt idx="0">
                  <c:v>Years of Caregiving</c:v>
                </c:pt>
              </c:strCache>
            </c:strRef>
          </c:tx>
          <c:dLbls>
            <c:dLbl>
              <c:idx val="0"/>
              <c:layout>
                <c:manualLayout>
                  <c:x val="-0.15746123873691045"/>
                  <c:y val="5.6602829307353518E-2"/>
                </c:manualLayout>
              </c:layout>
              <c:showCatName val="1"/>
              <c:showPercent val="1"/>
            </c:dLbl>
            <c:txPr>
              <a:bodyPr/>
              <a:lstStyle/>
              <a:p>
                <a:pPr>
                  <a:defRPr sz="1800" b="1"/>
                </a:pPr>
                <a:endParaRPr lang="en-US"/>
              </a:p>
            </c:txPr>
            <c:showCatName val="1"/>
            <c:showPercent val="1"/>
            <c:showLeaderLines val="1"/>
          </c:dLbls>
          <c:cat>
            <c:strRef>
              <c:f>Sheet1!$A$2:$A$4</c:f>
              <c:strCache>
                <c:ptCount val="3"/>
                <c:pt idx="0">
                  <c:v>Yes, need help</c:v>
                </c:pt>
                <c:pt idx="1">
                  <c:v>Yes, need more help</c:v>
                </c:pt>
                <c:pt idx="2">
                  <c:v>No</c:v>
                </c:pt>
              </c:strCache>
            </c:strRef>
          </c:cat>
          <c:val>
            <c:numRef>
              <c:f>Sheet1!$B$2:$B$4</c:f>
              <c:numCache>
                <c:formatCode>0%</c:formatCode>
                <c:ptCount val="3"/>
                <c:pt idx="0">
                  <c:v>0.30000000000000032</c:v>
                </c:pt>
                <c:pt idx="1">
                  <c:v>0.24000000000000021</c:v>
                </c:pt>
                <c:pt idx="2">
                  <c:v>0.45</c:v>
                </c:pt>
              </c:numCache>
            </c:numRef>
          </c:val>
        </c:ser>
        <c:dLbls>
          <c:showCatName val="1"/>
          <c:showPercent val="1"/>
        </c:dLbls>
      </c:pie3DChart>
    </c:plotArea>
    <c:plotVisOnly val="1"/>
    <c:dispBlanksAs val="zero"/>
  </c:chart>
  <c:spPr>
    <a:solidFill>
      <a:schemeClr val="accent1">
        <a:lumMod val="20000"/>
        <a:lumOff val="80000"/>
      </a:schemeClr>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view3D>
      <c:rotX val="30"/>
      <c:perspective val="30"/>
    </c:view3D>
    <c:plotArea>
      <c:layout/>
      <c:pie3DChart>
        <c:varyColors val="1"/>
        <c:ser>
          <c:idx val="0"/>
          <c:order val="0"/>
          <c:tx>
            <c:strRef>
              <c:f>Sheet1!$B$1</c:f>
              <c:strCache>
                <c:ptCount val="1"/>
                <c:pt idx="0">
                  <c:v>Currently Live Where You Want To Live</c:v>
                </c:pt>
              </c:strCache>
            </c:strRef>
          </c:tx>
          <c:spPr>
            <a:ln>
              <a:solidFill>
                <a:srgbClr val="FF6700"/>
              </a:solidFill>
            </a:ln>
          </c:spPr>
          <c:explosion val="25"/>
          <c:dPt>
            <c:idx val="0"/>
            <c:spPr>
              <a:solidFill>
                <a:srgbClr val="FF6700"/>
              </a:solidFill>
              <a:ln>
                <a:solidFill>
                  <a:srgbClr val="FF6700"/>
                </a:solidFill>
              </a:ln>
            </c:spPr>
          </c:dPt>
          <c:dPt>
            <c:idx val="1"/>
            <c:spPr>
              <a:solidFill>
                <a:srgbClr val="CAF278">
                  <a:lumMod val="20000"/>
                  <a:lumOff val="80000"/>
                </a:srgbClr>
              </a:solidFill>
              <a:ln>
                <a:solidFill>
                  <a:srgbClr val="FF6700"/>
                </a:solidFill>
              </a:ln>
            </c:spPr>
          </c:dPt>
          <c:dLbls>
            <c:dLbl>
              <c:idx val="0"/>
              <c:layout>
                <c:manualLayout>
                  <c:x val="-0.22441422409232831"/>
                  <c:y val="-0.13749841450814126"/>
                </c:manualLayout>
              </c:layout>
              <c:showCatName val="1"/>
              <c:showPercent val="1"/>
            </c:dLbl>
            <c:dLbl>
              <c:idx val="1"/>
              <c:layout>
                <c:manualLayout>
                  <c:x val="0.16090888982899168"/>
                  <c:y val="9.5322763387608228E-2"/>
                </c:manualLayout>
              </c:layout>
              <c:showCatName val="1"/>
              <c:showPercent val="1"/>
            </c:dLbl>
            <c:txPr>
              <a:bodyPr/>
              <a:lstStyle/>
              <a:p>
                <a:pPr>
                  <a:defRPr sz="2800"/>
                </a:pPr>
                <a:endParaRPr lang="en-US"/>
              </a:p>
            </c:txPr>
            <c:showCatName val="1"/>
            <c:showPercent val="1"/>
          </c:dLbls>
          <c:cat>
            <c:strRef>
              <c:f>Sheet1!$A$2:$A$3</c:f>
              <c:strCache>
                <c:ptCount val="2"/>
                <c:pt idx="0">
                  <c:v>Yes</c:v>
                </c:pt>
                <c:pt idx="1">
                  <c:v>No</c:v>
                </c:pt>
              </c:strCache>
            </c:strRef>
          </c:cat>
          <c:val>
            <c:numRef>
              <c:f>Sheet1!$B$2:$B$3</c:f>
              <c:numCache>
                <c:formatCode>0%</c:formatCode>
                <c:ptCount val="2"/>
                <c:pt idx="0">
                  <c:v>0.58000000000000007</c:v>
                </c:pt>
                <c:pt idx="1">
                  <c:v>0.42000000000000032</c:v>
                </c:pt>
              </c:numCache>
            </c:numRef>
          </c:val>
        </c:ser>
        <c:dLbls>
          <c:showCatName val="1"/>
          <c:showPercent val="1"/>
        </c:dLbls>
      </c:pie3DChart>
    </c:plotArea>
    <c:plotVisOnly val="1"/>
    <c:dispBlanksAs val="zero"/>
  </c:chart>
  <c:spPr>
    <a:solidFill>
      <a:schemeClr val="accent1">
        <a:lumMod val="20000"/>
        <a:lumOff val="80000"/>
      </a:schemeClr>
    </a:solidFill>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Survivor Survey</c:v>
                </c:pt>
              </c:strCache>
            </c:strRef>
          </c:tx>
          <c:spPr>
            <a:solidFill>
              <a:schemeClr val="accent3"/>
            </a:solidFill>
          </c:spPr>
          <c:dLbls>
            <c:txPr>
              <a:bodyPr/>
              <a:lstStyle/>
              <a:p>
                <a:pPr>
                  <a:defRPr sz="1600"/>
                </a:pPr>
                <a:endParaRPr lang="en-US"/>
              </a:p>
            </c:txPr>
            <c:showVal val="1"/>
          </c:dLbls>
          <c:cat>
            <c:strRef>
              <c:f>Sheet1!$A$2:$A$4</c:f>
              <c:strCache>
                <c:ptCount val="3"/>
                <c:pt idx="0">
                  <c:v>Yes</c:v>
                </c:pt>
                <c:pt idx="1">
                  <c:v>No</c:v>
                </c:pt>
                <c:pt idx="2">
                  <c:v>Not Sure</c:v>
                </c:pt>
              </c:strCache>
            </c:strRef>
          </c:cat>
          <c:val>
            <c:numRef>
              <c:f>Sheet1!$B$2:$B$4</c:f>
              <c:numCache>
                <c:formatCode>0%</c:formatCode>
                <c:ptCount val="3"/>
                <c:pt idx="0">
                  <c:v>0.25</c:v>
                </c:pt>
                <c:pt idx="1">
                  <c:v>0.53</c:v>
                </c:pt>
                <c:pt idx="2">
                  <c:v>0.22</c:v>
                </c:pt>
              </c:numCache>
            </c:numRef>
          </c:val>
        </c:ser>
        <c:ser>
          <c:idx val="1"/>
          <c:order val="1"/>
          <c:tx>
            <c:strRef>
              <c:f>Sheet1!$C$1</c:f>
              <c:strCache>
                <c:ptCount val="1"/>
                <c:pt idx="0">
                  <c:v>Caregiver Survey</c:v>
                </c:pt>
              </c:strCache>
            </c:strRef>
          </c:tx>
          <c:dLbls>
            <c:txPr>
              <a:bodyPr/>
              <a:lstStyle/>
              <a:p>
                <a:pPr>
                  <a:defRPr sz="1600"/>
                </a:pPr>
                <a:endParaRPr lang="en-US"/>
              </a:p>
            </c:txPr>
            <c:showVal val="1"/>
          </c:dLbls>
          <c:cat>
            <c:strRef>
              <c:f>Sheet1!$A$2:$A$4</c:f>
              <c:strCache>
                <c:ptCount val="3"/>
                <c:pt idx="0">
                  <c:v>Yes</c:v>
                </c:pt>
                <c:pt idx="1">
                  <c:v>No</c:v>
                </c:pt>
                <c:pt idx="2">
                  <c:v>Not Sure</c:v>
                </c:pt>
              </c:strCache>
            </c:strRef>
          </c:cat>
          <c:val>
            <c:numRef>
              <c:f>Sheet1!$C$2:$C$4</c:f>
              <c:numCache>
                <c:formatCode>0%</c:formatCode>
                <c:ptCount val="3"/>
                <c:pt idx="0">
                  <c:v>0.29000000000000031</c:v>
                </c:pt>
                <c:pt idx="1">
                  <c:v>0.61000000000000065</c:v>
                </c:pt>
                <c:pt idx="2">
                  <c:v>0.1</c:v>
                </c:pt>
              </c:numCache>
            </c:numRef>
          </c:val>
        </c:ser>
        <c:dLbls/>
        <c:gapWidth val="75"/>
        <c:overlap val="-25"/>
        <c:axId val="102927360"/>
        <c:axId val="102949632"/>
      </c:barChart>
      <c:catAx>
        <c:axId val="102927360"/>
        <c:scaling>
          <c:orientation val="minMax"/>
        </c:scaling>
        <c:axPos val="b"/>
        <c:majorTickMark val="none"/>
        <c:tickLblPos val="nextTo"/>
        <c:txPr>
          <a:bodyPr/>
          <a:lstStyle/>
          <a:p>
            <a:pPr>
              <a:defRPr sz="1800" b="1"/>
            </a:pPr>
            <a:endParaRPr lang="en-US"/>
          </a:p>
        </c:txPr>
        <c:crossAx val="102949632"/>
        <c:crosses val="autoZero"/>
        <c:auto val="1"/>
        <c:lblAlgn val="ctr"/>
        <c:lblOffset val="100"/>
      </c:catAx>
      <c:valAx>
        <c:axId val="102949632"/>
        <c:scaling>
          <c:orientation val="minMax"/>
        </c:scaling>
        <c:axPos val="l"/>
        <c:majorGridlines/>
        <c:numFmt formatCode="0%" sourceLinked="1"/>
        <c:majorTickMark val="none"/>
        <c:tickLblPos val="nextTo"/>
        <c:spPr>
          <a:ln w="9525">
            <a:noFill/>
          </a:ln>
        </c:spPr>
        <c:crossAx val="102927360"/>
        <c:crosses val="autoZero"/>
        <c:crossBetween val="between"/>
      </c:valAx>
    </c:plotArea>
    <c:legend>
      <c:legendPos val="b"/>
      <c:txPr>
        <a:bodyPr/>
        <a:lstStyle/>
        <a:p>
          <a:pPr>
            <a:defRPr sz="1400"/>
          </a:pPr>
          <a:endParaRPr lang="en-US"/>
        </a:p>
      </c:txPr>
    </c:legend>
    <c:plotVisOnly val="1"/>
    <c:dispBlanksAs val="zero"/>
  </c:chart>
  <c:spPr>
    <a:solidFill>
      <a:schemeClr val="accent1">
        <a:lumMod val="20000"/>
        <a:lumOff val="80000"/>
      </a:schemeClr>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Survivor</c:v>
                </c:pt>
              </c:strCache>
            </c:strRef>
          </c:tx>
          <c:spPr>
            <a:solidFill>
              <a:schemeClr val="accent3"/>
            </a:solidFill>
          </c:spPr>
          <c:dLbls>
            <c:txPr>
              <a:bodyPr/>
              <a:lstStyle/>
              <a:p>
                <a:pPr>
                  <a:defRPr sz="1600"/>
                </a:pPr>
                <a:endParaRPr lang="en-US"/>
              </a:p>
            </c:txPr>
            <c:showVal val="1"/>
          </c:dLbls>
          <c:cat>
            <c:strRef>
              <c:f>Sheet1!$A$2:$A$6</c:f>
              <c:strCache>
                <c:ptCount val="5"/>
                <c:pt idx="0">
                  <c:v>Very Satisfied</c:v>
                </c:pt>
                <c:pt idx="1">
                  <c:v>Somewhat Satisfied</c:v>
                </c:pt>
                <c:pt idx="2">
                  <c:v>Somewhat Unsatisfied</c:v>
                </c:pt>
                <c:pt idx="3">
                  <c:v>Very Unsatisfied</c:v>
                </c:pt>
                <c:pt idx="4">
                  <c:v>Not Sure</c:v>
                </c:pt>
              </c:strCache>
            </c:strRef>
          </c:cat>
          <c:val>
            <c:numRef>
              <c:f>Sheet1!$B$2:$B$6</c:f>
              <c:numCache>
                <c:formatCode>0%</c:formatCode>
                <c:ptCount val="5"/>
                <c:pt idx="0">
                  <c:v>0.34</c:v>
                </c:pt>
                <c:pt idx="1">
                  <c:v>0.25</c:v>
                </c:pt>
                <c:pt idx="2">
                  <c:v>0.1</c:v>
                </c:pt>
                <c:pt idx="3">
                  <c:v>0.21000000000000021</c:v>
                </c:pt>
                <c:pt idx="4">
                  <c:v>0.1</c:v>
                </c:pt>
              </c:numCache>
            </c:numRef>
          </c:val>
        </c:ser>
        <c:ser>
          <c:idx val="1"/>
          <c:order val="1"/>
          <c:tx>
            <c:strRef>
              <c:f>Sheet1!$C$1</c:f>
              <c:strCache>
                <c:ptCount val="1"/>
                <c:pt idx="0">
                  <c:v>Caregiver</c:v>
                </c:pt>
              </c:strCache>
            </c:strRef>
          </c:tx>
          <c:dLbls>
            <c:txPr>
              <a:bodyPr/>
              <a:lstStyle/>
              <a:p>
                <a:pPr>
                  <a:defRPr sz="1600"/>
                </a:pPr>
                <a:endParaRPr lang="en-US"/>
              </a:p>
            </c:txPr>
            <c:showVal val="1"/>
          </c:dLbls>
          <c:cat>
            <c:strRef>
              <c:f>Sheet1!$A$2:$A$6</c:f>
              <c:strCache>
                <c:ptCount val="5"/>
                <c:pt idx="0">
                  <c:v>Very Satisfied</c:v>
                </c:pt>
                <c:pt idx="1">
                  <c:v>Somewhat Satisfied</c:v>
                </c:pt>
                <c:pt idx="2">
                  <c:v>Somewhat Unsatisfied</c:v>
                </c:pt>
                <c:pt idx="3">
                  <c:v>Very Unsatisfied</c:v>
                </c:pt>
                <c:pt idx="4">
                  <c:v>Not Sure</c:v>
                </c:pt>
              </c:strCache>
            </c:strRef>
          </c:cat>
          <c:val>
            <c:numRef>
              <c:f>Sheet1!$C$2:$C$6</c:f>
              <c:numCache>
                <c:formatCode>0%</c:formatCode>
                <c:ptCount val="5"/>
                <c:pt idx="0">
                  <c:v>0.33000000000000057</c:v>
                </c:pt>
                <c:pt idx="1">
                  <c:v>0.34</c:v>
                </c:pt>
                <c:pt idx="2">
                  <c:v>0.13</c:v>
                </c:pt>
                <c:pt idx="3">
                  <c:v>0.16</c:v>
                </c:pt>
                <c:pt idx="4">
                  <c:v>4.0000000000000022E-2</c:v>
                </c:pt>
              </c:numCache>
            </c:numRef>
          </c:val>
        </c:ser>
        <c:dLbls/>
        <c:gapWidth val="75"/>
        <c:overlap val="-25"/>
        <c:axId val="103057664"/>
        <c:axId val="103071744"/>
      </c:barChart>
      <c:catAx>
        <c:axId val="103057664"/>
        <c:scaling>
          <c:orientation val="minMax"/>
        </c:scaling>
        <c:axPos val="b"/>
        <c:majorTickMark val="none"/>
        <c:tickLblPos val="nextTo"/>
        <c:txPr>
          <a:bodyPr/>
          <a:lstStyle/>
          <a:p>
            <a:pPr>
              <a:defRPr sz="1800" b="1"/>
            </a:pPr>
            <a:endParaRPr lang="en-US"/>
          </a:p>
        </c:txPr>
        <c:crossAx val="103071744"/>
        <c:crosses val="autoZero"/>
        <c:auto val="1"/>
        <c:lblAlgn val="ctr"/>
        <c:lblOffset val="100"/>
      </c:catAx>
      <c:valAx>
        <c:axId val="103071744"/>
        <c:scaling>
          <c:orientation val="minMax"/>
        </c:scaling>
        <c:axPos val="l"/>
        <c:majorGridlines/>
        <c:numFmt formatCode="0%" sourceLinked="1"/>
        <c:majorTickMark val="none"/>
        <c:tickLblPos val="nextTo"/>
        <c:spPr>
          <a:ln w="9525">
            <a:noFill/>
          </a:ln>
        </c:spPr>
        <c:crossAx val="103057664"/>
        <c:crosses val="autoZero"/>
        <c:crossBetween val="between"/>
      </c:valAx>
      <c:spPr>
        <a:solidFill>
          <a:schemeClr val="bg1"/>
        </a:solidFill>
      </c:spPr>
    </c:plotArea>
    <c:legend>
      <c:legendPos val="b"/>
      <c:txPr>
        <a:bodyPr/>
        <a:lstStyle/>
        <a:p>
          <a:pPr>
            <a:defRPr sz="1400"/>
          </a:pPr>
          <a:endParaRPr lang="en-US"/>
        </a:p>
      </c:txPr>
    </c:legend>
    <c:plotVisOnly val="1"/>
    <c:dispBlanksAs val="gap"/>
  </c:chart>
  <c:spPr>
    <a:solidFill>
      <a:schemeClr val="accent1">
        <a:lumMod val="20000"/>
        <a:lumOff val="80000"/>
      </a:schemeClr>
    </a:soli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view3D>
      <c:rotX val="30"/>
      <c:perspective val="30"/>
    </c:view3D>
    <c:plotArea>
      <c:layout/>
      <c:pie3DChart>
        <c:varyColors val="1"/>
        <c:ser>
          <c:idx val="0"/>
          <c:order val="0"/>
          <c:tx>
            <c:strRef>
              <c:f>Sheet1!$B$1</c:f>
              <c:strCache>
                <c:ptCount val="1"/>
                <c:pt idx="0">
                  <c:v>Training</c:v>
                </c:pt>
              </c:strCache>
            </c:strRef>
          </c:tx>
          <c:dLbls>
            <c:dLbl>
              <c:idx val="1"/>
              <c:layout>
                <c:manualLayout>
                  <c:x val="-0.15929435695538063"/>
                  <c:y val="0.11781102362204723"/>
                </c:manualLayout>
              </c:layout>
              <c:showCatName val="1"/>
              <c:showPercent val="1"/>
            </c:dLbl>
            <c:dLbl>
              <c:idx val="2"/>
              <c:layout>
                <c:manualLayout>
                  <c:x val="-0.17586246719160109"/>
                  <c:y val="-0.33837948381452337"/>
                </c:manualLayout>
              </c:layout>
              <c:tx>
                <c:rich>
                  <a:bodyPr/>
                  <a:lstStyle/>
                  <a:p>
                    <a:r>
                      <a:rPr lang="en-US" sz="1800" b="1" dirty="0" smtClean="0"/>
                      <a:t>Moderately </a:t>
                    </a:r>
                    <a:r>
                      <a:rPr lang="en-US" sz="1800" b="1" dirty="0"/>
                      <a:t>trained
40%</a:t>
                    </a:r>
                    <a:endParaRPr lang="en-US" dirty="0"/>
                  </a:p>
                </c:rich>
              </c:tx>
              <c:showCatName val="1"/>
              <c:showPercent val="1"/>
            </c:dLbl>
            <c:dLbl>
              <c:idx val="3"/>
              <c:layout>
                <c:manualLayout>
                  <c:x val="0.18875006561679791"/>
                  <c:y val="9.903893263342084E-2"/>
                </c:manualLayout>
              </c:layout>
              <c:showCatName val="1"/>
              <c:showPercent val="1"/>
            </c:dLbl>
            <c:txPr>
              <a:bodyPr/>
              <a:lstStyle/>
              <a:p>
                <a:pPr>
                  <a:defRPr sz="1800" b="1"/>
                </a:pPr>
                <a:endParaRPr lang="en-US"/>
              </a:p>
            </c:txPr>
            <c:showCatName val="1"/>
            <c:showPercent val="1"/>
            <c:showLeaderLines val="1"/>
          </c:dLbls>
          <c:cat>
            <c:strRef>
              <c:f>Sheet1!$A$2:$A$5</c:f>
              <c:strCache>
                <c:ptCount val="4"/>
                <c:pt idx="0">
                  <c:v>Not at all</c:v>
                </c:pt>
                <c:pt idx="1">
                  <c:v>Under-trained</c:v>
                </c:pt>
                <c:pt idx="2">
                  <c:v>Moderately trained</c:v>
                </c:pt>
                <c:pt idx="3">
                  <c:v>Highly trained</c:v>
                </c:pt>
              </c:strCache>
            </c:strRef>
          </c:cat>
          <c:val>
            <c:numRef>
              <c:f>Sheet1!$B$2:$B$5</c:f>
              <c:numCache>
                <c:formatCode>0%</c:formatCode>
                <c:ptCount val="4"/>
                <c:pt idx="0">
                  <c:v>1.9000000000000038E-2</c:v>
                </c:pt>
                <c:pt idx="1">
                  <c:v>0.2450000000000003</c:v>
                </c:pt>
                <c:pt idx="2">
                  <c:v>0.39600000000000085</c:v>
                </c:pt>
                <c:pt idx="3">
                  <c:v>0.34</c:v>
                </c:pt>
              </c:numCache>
            </c:numRef>
          </c:val>
        </c:ser>
        <c:dLbls>
          <c:showCatName val="1"/>
          <c:showPercent val="1"/>
        </c:dLbls>
      </c:pie3DChart>
    </c:plotArea>
    <c:plotVisOnly val="1"/>
    <c:dispBlanksAs val="zero"/>
  </c:chart>
  <c:spPr>
    <a:solidFill>
      <a:srgbClr val="4F81BD">
        <a:lumMod val="20000"/>
        <a:lumOff val="80000"/>
      </a:srgbClr>
    </a:soli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Survivor</c:v>
                </c:pt>
              </c:strCache>
            </c:strRef>
          </c:tx>
          <c:dLbls>
            <c:txPr>
              <a:bodyPr/>
              <a:lstStyle/>
              <a:p>
                <a:pPr>
                  <a:defRPr sz="1600"/>
                </a:pPr>
                <a:endParaRPr lang="en-US"/>
              </a:p>
            </c:txPr>
            <c:showVal val="1"/>
          </c:dLbls>
          <c:cat>
            <c:strRef>
              <c:f>Sheet1!$A$2:$A$5</c:f>
              <c:strCache>
                <c:ptCount val="4"/>
                <c:pt idx="0">
                  <c:v>I worry</c:v>
                </c:pt>
                <c:pt idx="1">
                  <c:v>They worry</c:v>
                </c:pt>
                <c:pt idx="2">
                  <c:v>Both worry</c:v>
                </c:pt>
                <c:pt idx="3">
                  <c:v>Neither worry </c:v>
                </c:pt>
              </c:strCache>
            </c:strRef>
          </c:cat>
          <c:val>
            <c:numRef>
              <c:f>Sheet1!$B$2:$B$5</c:f>
              <c:numCache>
                <c:formatCode>0%</c:formatCode>
                <c:ptCount val="4"/>
                <c:pt idx="0">
                  <c:v>0.20200000000000001</c:v>
                </c:pt>
                <c:pt idx="1">
                  <c:v>8.5000000000000006E-2</c:v>
                </c:pt>
                <c:pt idx="2">
                  <c:v>0.34600000000000031</c:v>
                </c:pt>
                <c:pt idx="3">
                  <c:v>0.36700000000000038</c:v>
                </c:pt>
              </c:numCache>
            </c:numRef>
          </c:val>
        </c:ser>
        <c:ser>
          <c:idx val="1"/>
          <c:order val="1"/>
          <c:tx>
            <c:strRef>
              <c:f>Sheet1!$C$1</c:f>
              <c:strCache>
                <c:ptCount val="1"/>
                <c:pt idx="0">
                  <c:v>Caregiver</c:v>
                </c:pt>
              </c:strCache>
            </c:strRef>
          </c:tx>
          <c:dLbls>
            <c:txPr>
              <a:bodyPr/>
              <a:lstStyle/>
              <a:p>
                <a:pPr>
                  <a:defRPr sz="1600"/>
                </a:pPr>
                <a:endParaRPr lang="en-US"/>
              </a:p>
            </c:txPr>
            <c:showVal val="1"/>
          </c:dLbls>
          <c:cat>
            <c:strRef>
              <c:f>Sheet1!$A$2:$A$5</c:f>
              <c:strCache>
                <c:ptCount val="4"/>
                <c:pt idx="0">
                  <c:v>I worry</c:v>
                </c:pt>
                <c:pt idx="1">
                  <c:v>They worry</c:v>
                </c:pt>
                <c:pt idx="2">
                  <c:v>Both worry</c:v>
                </c:pt>
                <c:pt idx="3">
                  <c:v>Neither worry </c:v>
                </c:pt>
              </c:strCache>
            </c:strRef>
          </c:cat>
          <c:val>
            <c:numRef>
              <c:f>Sheet1!$C$2:$C$5</c:f>
              <c:numCache>
                <c:formatCode>0%</c:formatCode>
                <c:ptCount val="4"/>
                <c:pt idx="0">
                  <c:v>0.49100000000000038</c:v>
                </c:pt>
                <c:pt idx="1">
                  <c:v>1.7999999999999999E-2</c:v>
                </c:pt>
                <c:pt idx="2">
                  <c:v>0.31500000000000045</c:v>
                </c:pt>
                <c:pt idx="3">
                  <c:v>0.17600000000000021</c:v>
                </c:pt>
              </c:numCache>
            </c:numRef>
          </c:val>
        </c:ser>
        <c:dLbls/>
        <c:gapWidth val="75"/>
        <c:overlap val="-25"/>
        <c:axId val="103574144"/>
        <c:axId val="103588224"/>
      </c:barChart>
      <c:catAx>
        <c:axId val="103574144"/>
        <c:scaling>
          <c:orientation val="minMax"/>
        </c:scaling>
        <c:axPos val="b"/>
        <c:majorTickMark val="none"/>
        <c:tickLblPos val="nextTo"/>
        <c:txPr>
          <a:bodyPr/>
          <a:lstStyle/>
          <a:p>
            <a:pPr>
              <a:defRPr sz="1600" b="1"/>
            </a:pPr>
            <a:endParaRPr lang="en-US"/>
          </a:p>
        </c:txPr>
        <c:crossAx val="103588224"/>
        <c:crosses val="autoZero"/>
        <c:auto val="1"/>
        <c:lblAlgn val="ctr"/>
        <c:lblOffset val="100"/>
      </c:catAx>
      <c:valAx>
        <c:axId val="103588224"/>
        <c:scaling>
          <c:orientation val="minMax"/>
        </c:scaling>
        <c:axPos val="l"/>
        <c:majorGridlines/>
        <c:numFmt formatCode="0%" sourceLinked="1"/>
        <c:majorTickMark val="none"/>
        <c:tickLblPos val="nextTo"/>
        <c:spPr>
          <a:ln w="9525">
            <a:noFill/>
          </a:ln>
        </c:spPr>
        <c:crossAx val="103574144"/>
        <c:crosses val="autoZero"/>
        <c:crossBetween val="between"/>
      </c:valAx>
      <c:spPr>
        <a:solidFill>
          <a:schemeClr val="bg1"/>
        </a:solidFill>
      </c:spPr>
    </c:plotArea>
    <c:legend>
      <c:legendPos val="b"/>
      <c:txPr>
        <a:bodyPr/>
        <a:lstStyle/>
        <a:p>
          <a:pPr>
            <a:defRPr sz="1400"/>
          </a:pPr>
          <a:endParaRPr lang="en-US"/>
        </a:p>
      </c:txPr>
    </c:legend>
    <c:plotVisOnly val="1"/>
    <c:dispBlanksAs val="gap"/>
  </c:chart>
  <c:spPr>
    <a:solidFill>
      <a:schemeClr val="accent1">
        <a:lumMod val="20000"/>
        <a:lumOff val="80000"/>
      </a:schemeClr>
    </a:solidFill>
  </c:spPr>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0" dt="2014-01-22T16:23:57.484" idx="1">
    <p:pos x="2056" y="2024"/>
    <p:text>Did we caputure how many caregivers got enough help? Did we say that earlier?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F910F4-14D2-4278-B14E-08DBF0D348B4}" type="datetimeFigureOut">
              <a:rPr lang="en-US" smtClean="0"/>
              <a:pPr/>
              <a:t>6/4/2014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E686AB-D8EB-4D12-9295-BFECF64A63D6}" type="slidenum">
              <a:rPr lang="en-US" smtClean="0"/>
              <a:pPr/>
              <a:t>‹#›</a:t>
            </a:fld>
            <a:endParaRPr lang="en-US"/>
          </a:p>
        </p:txBody>
      </p:sp>
    </p:spTree>
    <p:extLst>
      <p:ext uri="{BB962C8B-B14F-4D97-AF65-F5344CB8AC3E}">
        <p14:creationId xmlns:p14="http://schemas.microsoft.com/office/powerpoint/2010/main" xmlns="" val="127356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a:t>
            </a:r>
            <a:r>
              <a:rPr lang="en-US" baseline="0" dirty="0" smtClean="0"/>
              <a:t> which district the participants submitted surveys from.  While most caregivers were pretty evenly divided between the Tidewater, Capitol, Northern Virginia and Blue Ridge districts, nearly half of all survivors came from the Tidewater and Capitol districts.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7</a:t>
            </a:fld>
            <a:endParaRPr lang="en-US"/>
          </a:p>
        </p:txBody>
      </p:sp>
    </p:spTree>
    <p:extLst>
      <p:ext uri="{BB962C8B-B14F-4D97-AF65-F5344CB8AC3E}">
        <p14:creationId xmlns:p14="http://schemas.microsoft.com/office/powerpoint/2010/main" xmlns="" val="525470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asked whether they (or their family/survivor) worry about where they will live in the future, only 18% of caregivers and 37% of survivors indicated that no one worries about this.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20</a:t>
            </a:fld>
            <a:endParaRPr lang="en-US"/>
          </a:p>
        </p:txBody>
      </p:sp>
    </p:spTree>
    <p:extLst>
      <p:ext uri="{BB962C8B-B14F-4D97-AF65-F5344CB8AC3E}">
        <p14:creationId xmlns:p14="http://schemas.microsoft.com/office/powerpoint/2010/main" xmlns="" val="4281581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89% of caregivers and 77% of respondents reported that their survivor/they will need Medical, Therapy, or Rehabilitative Services in the future.  Fewer respondents felt that they would need Education or Employment Services or Community Living Support in the future.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21</a:t>
            </a:fld>
            <a:endParaRPr lang="en-US"/>
          </a:p>
        </p:txBody>
      </p:sp>
    </p:spTree>
    <p:extLst>
      <p:ext uri="{BB962C8B-B14F-4D97-AF65-F5344CB8AC3E}">
        <p14:creationId xmlns:p14="http://schemas.microsoft.com/office/powerpoint/2010/main" xmlns="" val="4216073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More than half (52%) of the responding organizations provide residential services, with larger numbers providing these services for the adult population than for children.  Most providers (76%) offer medical or therapeutic services.  While they are more likely to provide these services to adults, 39% provide these services to children. Nearly 90% of providers offer rehabilitation services of some sort.  While they are less likely to serve children, over half do (52%). Three out of four providers offer some sort of education or employment services.  Community living support services are provided by 63% of our respondents.  Again, they are more likely to provide this service to adults, though 35% report serving children.</a:t>
            </a:r>
          </a:p>
          <a:p>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23</a:t>
            </a:fld>
            <a:endParaRPr lang="en-US"/>
          </a:p>
        </p:txBody>
      </p:sp>
    </p:spTree>
    <p:extLst>
      <p:ext uri="{BB962C8B-B14F-4D97-AF65-F5344CB8AC3E}">
        <p14:creationId xmlns:p14="http://schemas.microsoft.com/office/powerpoint/2010/main" xmlns="" val="149575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looking at specific services, overall, the largest gaps were perceived for Behavioral Therapy (52%), Supported Living (48%), and Group Residence (46%).  Four of the top six gaps fell in the area of Housing and Residential Services, suggesting the greatest needs may fall to a need for more alternatives for living arrangements.  From our survivor survey we learned that 42% of survivors do not live where they would like to live.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24</a:t>
            </a:fld>
            <a:endParaRPr lang="en-US"/>
          </a:p>
        </p:txBody>
      </p:sp>
    </p:spTree>
    <p:extLst>
      <p:ext uri="{BB962C8B-B14F-4D97-AF65-F5344CB8AC3E}">
        <p14:creationId xmlns:p14="http://schemas.microsoft.com/office/powerpoint/2010/main" xmlns="" val="187953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Within this section, respondents of both surveys (survivor and caregiver) were asked about various services that they may or may not need and whether or not they are currently receiving the service if needed.  For each service, they were first asked if they had a need for that service.  If they indicated that they did, they were asked whether or not they were currently receiving the service.  If they answered that they were currently receiving the service then the survey followed up with a question asking whether the service met their needs or not.  If they needed the service but were not receiving it they were asked why they were not, and three options were provided: not available, no funding/cannot afford, or some other reason. </a:t>
            </a:r>
            <a:endParaRPr lang="en-US" dirty="0" smtClean="0"/>
          </a:p>
          <a:p>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xmlns="" val="1915310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interesting to compare the greatest needs of the survivors as indicated by the survivors completing the survey, to the perceptions of the greatest needs as indicated by the caregivers. The findings for these two groups are somewhat different.   Most notably, the caregivers express greater unmet need overall; of the 44 services listed on the surveys, caregivers indicated a greater unmet need than survivors on all but 4 services. When reviewing the 4 services with the </a:t>
            </a:r>
            <a:r>
              <a:rPr lang="en-US" sz="1200" i="1" kern="1200" dirty="0" smtClean="0">
                <a:solidFill>
                  <a:schemeClr val="tx1"/>
                </a:solidFill>
                <a:effectLst/>
                <a:latin typeface="+mn-lt"/>
                <a:ea typeface="+mn-ea"/>
                <a:cs typeface="+mn-cs"/>
              </a:rPr>
              <a:t>greatest unmet need</a:t>
            </a:r>
            <a:r>
              <a:rPr lang="en-US" sz="1200" kern="1200" dirty="0" smtClean="0">
                <a:solidFill>
                  <a:schemeClr val="tx1"/>
                </a:solidFill>
                <a:effectLst/>
                <a:latin typeface="+mn-lt"/>
                <a:ea typeface="+mn-ea"/>
                <a:cs typeface="+mn-cs"/>
              </a:rPr>
              <a:t>, cognitive therapy and individual counseling services makes the list for both survivors and their caregivers.  In fact, cognitive therapy is at the very top of the list for both groups.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26</a:t>
            </a:fld>
            <a:endParaRPr lang="en-US"/>
          </a:p>
        </p:txBody>
      </p:sp>
    </p:spTree>
    <p:extLst>
      <p:ext uri="{BB962C8B-B14F-4D97-AF65-F5344CB8AC3E}">
        <p14:creationId xmlns:p14="http://schemas.microsoft.com/office/powerpoint/2010/main" xmlns="" val="51612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Nearly</a:t>
            </a:r>
            <a:r>
              <a:rPr lang="en-US" baseline="0" dirty="0" smtClean="0"/>
              <a:t> 40% of survivors were currently unemployed or on full disability.</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8</a:t>
            </a:fld>
            <a:endParaRPr lang="en-US"/>
          </a:p>
        </p:txBody>
      </p:sp>
    </p:spTree>
    <p:extLst>
      <p:ext uri="{BB962C8B-B14F-4D97-AF65-F5344CB8AC3E}">
        <p14:creationId xmlns:p14="http://schemas.microsoft.com/office/powerpoint/2010/main" xmlns="" val="3872960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those who knew, 68% of the survivors described</a:t>
            </a:r>
            <a:r>
              <a:rPr lang="en-US" baseline="0" dirty="0" smtClean="0"/>
              <a:t> by a caregiver, and 58% of the participating survivors reported that their injury was severe, leaving them unconscious for more than a day.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11</a:t>
            </a:fld>
            <a:endParaRPr lang="en-US"/>
          </a:p>
        </p:txBody>
      </p:sp>
    </p:spTree>
    <p:extLst>
      <p:ext uri="{BB962C8B-B14F-4D97-AF65-F5344CB8AC3E}">
        <p14:creationId xmlns:p14="http://schemas.microsoft.com/office/powerpoint/2010/main" xmlns="" val="2696157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86%</a:t>
            </a:r>
            <a:r>
              <a:rPr lang="en-US" baseline="0" dirty="0" smtClean="0"/>
              <a:t> of survivors and 94% of the participating caregivers reported some sort of a cognitive injury from their injury.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12</a:t>
            </a:fld>
            <a:endParaRPr lang="en-US"/>
          </a:p>
        </p:txBody>
      </p:sp>
    </p:spTree>
    <p:extLst>
      <p:ext uri="{BB962C8B-B14F-4D97-AF65-F5344CB8AC3E}">
        <p14:creationId xmlns:p14="http://schemas.microsoft.com/office/powerpoint/2010/main" xmlns="" val="19672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than 60% of caregivers report that they provide all or most of the care, with over half,</a:t>
            </a:r>
            <a:r>
              <a:rPr lang="en-US" baseline="0" dirty="0" smtClean="0"/>
              <a:t> or 54%, indicating that they need help or more help in caring for the survivor.  Most caregivers said that they could not afford this help and that there were not enough resources available in their area.  More than half (56%) of the caregivers from Southern Virginia reported that they are not receiving the level of help that they need due to lack of resources in their area.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14</a:t>
            </a:fld>
            <a:endParaRPr lang="en-US"/>
          </a:p>
        </p:txBody>
      </p:sp>
    </p:spTree>
    <p:extLst>
      <p:ext uri="{BB962C8B-B14F-4D97-AF65-F5344CB8AC3E}">
        <p14:creationId xmlns:p14="http://schemas.microsoft.com/office/powerpoint/2010/main" xmlns="" val="4063171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42% of survivors</a:t>
            </a:r>
            <a:r>
              <a:rPr lang="en-US" baseline="0" dirty="0" smtClean="0"/>
              <a:t> who were participating reported that they do not currently live where they want to live. </a:t>
            </a:r>
            <a:r>
              <a:rPr lang="en-US" dirty="0" smtClean="0"/>
              <a:t>In order to live where they would like, two-thirds</a:t>
            </a:r>
            <a:r>
              <a:rPr lang="en-US" baseline="0" dirty="0" smtClean="0"/>
              <a:t> reported that they would require financial assistance, and 46% reported that they would need community living services, and 46% said that they would need information and resources.  </a:t>
            </a:r>
            <a:endParaRPr lang="en-US" dirty="0" smtClean="0"/>
          </a:p>
          <a:p>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15</a:t>
            </a:fld>
            <a:endParaRPr lang="en-US"/>
          </a:p>
        </p:txBody>
      </p:sp>
    </p:spTree>
    <p:extLst>
      <p:ext uri="{BB962C8B-B14F-4D97-AF65-F5344CB8AC3E}">
        <p14:creationId xmlns:p14="http://schemas.microsoft.com/office/powerpoint/2010/main" xmlns="" val="754638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61% of caregivers and 53% of survivors reported that they were</a:t>
            </a:r>
            <a:r>
              <a:rPr lang="en-US" baseline="0" dirty="0" smtClean="0"/>
              <a:t> not provided with information or advice about services available for persons with an acquired brain injury.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16</a:t>
            </a:fld>
            <a:endParaRPr lang="en-US"/>
          </a:p>
        </p:txBody>
      </p:sp>
    </p:spTree>
    <p:extLst>
      <p:ext uri="{BB962C8B-B14F-4D97-AF65-F5344CB8AC3E}">
        <p14:creationId xmlns:p14="http://schemas.microsoft.com/office/powerpoint/2010/main" xmlns="" val="100878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31% of Survivors and 29% of Caregivers</a:t>
            </a:r>
            <a:r>
              <a:rPr lang="en-US" baseline="0" dirty="0" smtClean="0"/>
              <a:t> were somewhat unsatisfied or very unsatisfied with the care received within the first 6 months of injury.  </a:t>
            </a:r>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17</a:t>
            </a:fld>
            <a:endParaRPr lang="en-US"/>
          </a:p>
        </p:txBody>
      </p:sp>
    </p:spTree>
    <p:extLst>
      <p:ext uri="{BB962C8B-B14F-4D97-AF65-F5344CB8AC3E}">
        <p14:creationId xmlns:p14="http://schemas.microsoft.com/office/powerpoint/2010/main" xmlns="" val="1862500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Most organizations reported that they provide education or training about brain injury to staff members (75.5%).  A quarter of organizations reported that they believed their staff is either under-trained or not at all trained to serve persons with brain injuries.  Nearly 40% report that staff is moderately trained, and 34% report that staff is highly trained.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83% report that they are interested in receiving education or training about brain injury for their staff.   </a:t>
            </a:r>
          </a:p>
          <a:p>
            <a:endParaRPr lang="en-US" dirty="0"/>
          </a:p>
        </p:txBody>
      </p:sp>
      <p:sp>
        <p:nvSpPr>
          <p:cNvPr id="4" name="Slide Number Placeholder 3"/>
          <p:cNvSpPr>
            <a:spLocks noGrp="1"/>
          </p:cNvSpPr>
          <p:nvPr>
            <p:ph type="sldNum" sz="quarter" idx="10"/>
          </p:nvPr>
        </p:nvSpPr>
        <p:spPr/>
        <p:txBody>
          <a:bodyPr/>
          <a:lstStyle/>
          <a:p>
            <a:fld id="{6DE686AB-D8EB-4D12-9295-BFECF64A63D6}" type="slidenum">
              <a:rPr lang="en-US" smtClean="0"/>
              <a:pPr/>
              <a:t>19</a:t>
            </a:fld>
            <a:endParaRPr lang="en-US"/>
          </a:p>
        </p:txBody>
      </p:sp>
    </p:spTree>
    <p:extLst>
      <p:ext uri="{BB962C8B-B14F-4D97-AF65-F5344CB8AC3E}">
        <p14:creationId xmlns:p14="http://schemas.microsoft.com/office/powerpoint/2010/main" xmlns="" val="2279562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79384BF-48FC-4D16-9A47-BA76A5C13CDC}" type="datetimeFigureOut">
              <a:rPr lang="en-US" smtClean="0"/>
              <a:pPr/>
              <a:t>6/4/2014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3CA6F9A-733E-4476-94B3-BB81E1C7AA83}"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384BF-48FC-4D16-9A47-BA76A5C13CDC}"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384BF-48FC-4D16-9A47-BA76A5C13CDC}"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9384BF-48FC-4D16-9A47-BA76A5C13CDC}"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9384BF-48FC-4D16-9A47-BA76A5C13CDC}"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9384BF-48FC-4D16-9A47-BA76A5C13CDC}" type="datetimeFigureOut">
              <a:rPr lang="en-US" smtClean="0"/>
              <a:pPr/>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A6F9A-733E-4476-94B3-BB81E1C7AA83}"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9384BF-48FC-4D16-9A47-BA76A5C13CDC}" type="datetimeFigureOut">
              <a:rPr lang="en-US" smtClean="0"/>
              <a:pPr/>
              <a:t>6/4/2014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9384BF-48FC-4D16-9A47-BA76A5C13CDC}" type="datetimeFigureOut">
              <a:rPr lang="en-US" smtClean="0"/>
              <a:pPr/>
              <a:t>6/4/2014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384BF-48FC-4D16-9A47-BA76A5C13CDC}" type="datetimeFigureOut">
              <a:rPr lang="en-US" smtClean="0"/>
              <a:pPr/>
              <a:t>6/4/2014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79384BF-48FC-4D16-9A47-BA76A5C13CDC}" type="datetimeFigureOut">
              <a:rPr lang="en-US" smtClean="0"/>
              <a:pPr/>
              <a:t>6/4/2014</a:t>
            </a:fld>
            <a:endParaRPr lang="en-US"/>
          </a:p>
        </p:txBody>
      </p:sp>
      <p:sp>
        <p:nvSpPr>
          <p:cNvPr id="7" name="Slide Number Placeholder 6"/>
          <p:cNvSpPr>
            <a:spLocks noGrp="1"/>
          </p:cNvSpPr>
          <p:nvPr>
            <p:ph type="sldNum" sz="quarter" idx="12"/>
          </p:nvPr>
        </p:nvSpPr>
        <p:spPr/>
        <p:txBody>
          <a:bodyPr/>
          <a:lstStyle/>
          <a:p>
            <a:fld id="{23CA6F9A-733E-4476-94B3-BB81E1C7AA83}"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9384BF-48FC-4D16-9A47-BA76A5C13CDC}" type="datetimeFigureOut">
              <a:rPr lang="en-US" smtClean="0"/>
              <a:pPr/>
              <a:t>6/4/2014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3CA6F9A-733E-4476-94B3-BB81E1C7AA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79384BF-48FC-4D16-9A47-BA76A5C13CDC}" type="datetimeFigureOut">
              <a:rPr lang="en-US" smtClean="0"/>
              <a:pPr/>
              <a:t>6/4/2014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3CA6F9A-733E-4476-94B3-BB81E1C7AA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0"/>
            <a:ext cx="3352800" cy="4267200"/>
          </a:xfrm>
        </p:spPr>
        <p:txBody>
          <a:bodyPr>
            <a:normAutofit fontScale="90000"/>
          </a:bodyPr>
          <a:lstStyle/>
          <a:p>
            <a:r>
              <a:rPr lang="en-US" dirty="0"/>
              <a:t>2013 Virginia Statewide </a:t>
            </a:r>
            <a:r>
              <a:rPr lang="en-US" dirty="0" smtClean="0"/>
              <a:t>Acquired Brain </a:t>
            </a:r>
            <a:r>
              <a:rPr lang="en-US" dirty="0"/>
              <a:t>Injury </a:t>
            </a:r>
            <a:r>
              <a:rPr lang="en-US" dirty="0" smtClean="0"/>
              <a:t>Needs and Resources </a:t>
            </a:r>
            <a:r>
              <a:rPr lang="en-US" dirty="0"/>
              <a:t>Assessment</a:t>
            </a:r>
            <a:br>
              <a:rPr lang="en-US" dirty="0"/>
            </a:br>
            <a:endParaRPr lang="en-US" dirty="0"/>
          </a:p>
        </p:txBody>
      </p:sp>
      <p:sp>
        <p:nvSpPr>
          <p:cNvPr id="3" name="Subtitle 2"/>
          <p:cNvSpPr>
            <a:spLocks noGrp="1"/>
          </p:cNvSpPr>
          <p:nvPr>
            <p:ph type="subTitle" idx="1"/>
          </p:nvPr>
        </p:nvSpPr>
        <p:spPr>
          <a:xfrm>
            <a:off x="5105400" y="4419600"/>
            <a:ext cx="2514600" cy="1473200"/>
          </a:xfrm>
        </p:spPr>
        <p:txBody>
          <a:bodyPr>
            <a:normAutofit fontScale="77500" lnSpcReduction="20000"/>
          </a:bodyPr>
          <a:lstStyle/>
          <a:p>
            <a:r>
              <a:rPr lang="en-US" b="1" dirty="0" smtClean="0"/>
              <a:t>Virginia Commonwealth University</a:t>
            </a:r>
          </a:p>
          <a:p>
            <a:endParaRPr lang="en-US" b="1" dirty="0"/>
          </a:p>
          <a:p>
            <a:r>
              <a:rPr lang="en-US" b="1" dirty="0" smtClean="0"/>
              <a:t>Survey </a:t>
            </a:r>
            <a:r>
              <a:rPr lang="en-US" b="1" dirty="0"/>
              <a:t>and Evaluation Research Laboratory </a:t>
            </a:r>
            <a:endParaRPr lang="en-US" dirty="0"/>
          </a:p>
          <a:p>
            <a:r>
              <a:rPr lang="en-US" b="1" i="1" dirty="0"/>
              <a:t/>
            </a:r>
            <a:br>
              <a:rPr lang="en-US" b="1" i="1" dirty="0"/>
            </a:br>
            <a:endParaRPr lang="en-US" dirty="0"/>
          </a:p>
        </p:txBody>
      </p:sp>
      <p:pic>
        <p:nvPicPr>
          <p:cNvPr id="5" name="Picture 4" descr="imagesLXKCOIRU.jpg"/>
          <p:cNvPicPr/>
          <p:nvPr/>
        </p:nvPicPr>
        <p:blipFill>
          <a:blip r:embed="rId2" cstate="print">
            <a:duotone>
              <a:prstClr val="black"/>
              <a:schemeClr val="accent1">
                <a:tint val="45000"/>
                <a:satMod val="400000"/>
              </a:schemeClr>
            </a:duotone>
            <a:lum bright="5000" contrast="12000"/>
          </a:blip>
          <a:stretch>
            <a:fillRect/>
          </a:stretch>
        </p:blipFill>
        <p:spPr>
          <a:xfrm>
            <a:off x="381000" y="1981200"/>
            <a:ext cx="3733800" cy="2231571"/>
          </a:xfrm>
          <a:prstGeom prst="rect">
            <a:avLst/>
          </a:prstGeom>
          <a:solidFill>
            <a:schemeClr val="accent1">
              <a:lumMod val="60000"/>
              <a:lumOff val="40000"/>
            </a:schemeClr>
          </a:solidFill>
          <a:ln>
            <a:solidFill>
              <a:schemeClr val="accent1">
                <a:lumMod val="75000"/>
              </a:schemeClr>
            </a:solidFill>
          </a:ln>
          <a:effectLst/>
        </p:spPr>
      </p:pic>
    </p:spTree>
    <p:extLst>
      <p:ext uri="{BB962C8B-B14F-4D97-AF65-F5344CB8AC3E}">
        <p14:creationId xmlns:p14="http://schemas.microsoft.com/office/powerpoint/2010/main" xmlns="" val="2306993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024744" cy="877336"/>
          </a:xfrm>
        </p:spPr>
        <p:txBody>
          <a:bodyPr>
            <a:normAutofit/>
          </a:bodyPr>
          <a:lstStyle/>
          <a:p>
            <a:r>
              <a:rPr lang="en-US" b="1" dirty="0" smtClean="0"/>
              <a:t>Provider Description</a:t>
            </a:r>
            <a:endParaRPr lang="en-US" b="1" dirty="0"/>
          </a:p>
        </p:txBody>
      </p:sp>
      <p:sp>
        <p:nvSpPr>
          <p:cNvPr id="3" name="Content Placeholder 2"/>
          <p:cNvSpPr>
            <a:spLocks noGrp="1"/>
          </p:cNvSpPr>
          <p:nvPr>
            <p:ph idx="1"/>
          </p:nvPr>
        </p:nvSpPr>
        <p:spPr>
          <a:xfrm>
            <a:off x="533400" y="1981200"/>
            <a:ext cx="7924800" cy="4191000"/>
          </a:xfrm>
        </p:spPr>
        <p:txBody>
          <a:bodyPr>
            <a:normAutofit/>
          </a:bodyPr>
          <a:lstStyle/>
          <a:p>
            <a:r>
              <a:rPr lang="en-US" sz="2800" dirty="0" smtClean="0"/>
              <a:t>57% were private, 43% were public</a:t>
            </a:r>
          </a:p>
          <a:p>
            <a:endParaRPr lang="en-US" sz="2800" dirty="0" smtClean="0"/>
          </a:p>
          <a:p>
            <a:r>
              <a:rPr lang="en-US" sz="2800" dirty="0" smtClean="0"/>
              <a:t>37% only served Survivors</a:t>
            </a:r>
          </a:p>
          <a:p>
            <a:endParaRPr lang="en-US" sz="2800" dirty="0"/>
          </a:p>
          <a:p>
            <a:r>
              <a:rPr lang="en-US" sz="2800" dirty="0" smtClean="0"/>
              <a:t>61% serve both Survivor and Caregivers/Family Members</a:t>
            </a:r>
            <a:endParaRPr lang="en-US" sz="2800" dirty="0"/>
          </a:p>
        </p:txBody>
      </p:sp>
    </p:spTree>
    <p:extLst>
      <p:ext uri="{BB962C8B-B14F-4D97-AF65-F5344CB8AC3E}">
        <p14:creationId xmlns:p14="http://schemas.microsoft.com/office/powerpoint/2010/main" xmlns="" val="681512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24744" cy="762000"/>
          </a:xfrm>
        </p:spPr>
        <p:txBody>
          <a:bodyPr/>
          <a:lstStyle/>
          <a:p>
            <a:r>
              <a:rPr lang="en-US" b="1" dirty="0" smtClean="0"/>
              <a:t>Severity of Injury</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71780188"/>
              </p:ext>
            </p:extLst>
          </p:nvPr>
        </p:nvGraphicFramePr>
        <p:xfrm>
          <a:off x="609600" y="1371600"/>
          <a:ext cx="7848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173587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7200"/>
            <a:ext cx="7024744" cy="914400"/>
          </a:xfrm>
        </p:spPr>
        <p:txBody>
          <a:bodyPr>
            <a:normAutofit fontScale="90000"/>
          </a:bodyPr>
          <a:lstStyle/>
          <a:p>
            <a:r>
              <a:rPr lang="en-US" b="1" dirty="0"/>
              <a:t>Problems Resulting from </a:t>
            </a:r>
            <a:r>
              <a:rPr lang="en-US" b="1" dirty="0" smtClean="0"/>
              <a:t>Injury</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64338010"/>
              </p:ext>
            </p:extLst>
          </p:nvPr>
        </p:nvGraphicFramePr>
        <p:xfrm>
          <a:off x="609600" y="1524000"/>
          <a:ext cx="7848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983732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467600" cy="1371600"/>
          </a:xfrm>
        </p:spPr>
        <p:txBody>
          <a:bodyPr>
            <a:normAutofit/>
          </a:bodyPr>
          <a:lstStyle/>
          <a:p>
            <a:r>
              <a:rPr lang="en-US" b="1" dirty="0" smtClean="0"/>
              <a:t>What we found out about Needs…</a:t>
            </a:r>
            <a:endParaRPr lang="en-US" dirty="0"/>
          </a:p>
        </p:txBody>
      </p:sp>
      <p:sp>
        <p:nvSpPr>
          <p:cNvPr id="3" name="Content Placeholder 2"/>
          <p:cNvSpPr>
            <a:spLocks noGrp="1"/>
          </p:cNvSpPr>
          <p:nvPr>
            <p:ph idx="1"/>
          </p:nvPr>
        </p:nvSpPr>
        <p:spPr/>
        <p:txBody>
          <a:bodyPr/>
          <a:lstStyle/>
          <a:p>
            <a:pPr marL="68580" indent="0">
              <a:buNone/>
            </a:pPr>
            <a:r>
              <a:rPr lang="en-US" dirty="0" smtClean="0"/>
              <a:t>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2478088"/>
            <a:ext cx="5836994" cy="2703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17462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391400" cy="1219200"/>
          </a:xfrm>
        </p:spPr>
        <p:txBody>
          <a:bodyPr>
            <a:normAutofit fontScale="90000"/>
          </a:bodyPr>
          <a:lstStyle/>
          <a:p>
            <a:r>
              <a:rPr lang="en-US" b="1" dirty="0" smtClean="0"/>
              <a:t>ABI Caregivers Need More Help</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03193958"/>
              </p:ext>
            </p:extLst>
          </p:nvPr>
        </p:nvGraphicFramePr>
        <p:xfrm>
          <a:off x="838200" y="1828800"/>
          <a:ext cx="73914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17806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7664"/>
            <a:ext cx="7772400" cy="1143000"/>
          </a:xfrm>
        </p:spPr>
        <p:txBody>
          <a:bodyPr>
            <a:normAutofit fontScale="90000"/>
          </a:bodyPr>
          <a:lstStyle/>
          <a:p>
            <a:r>
              <a:rPr lang="en-US" b="1" dirty="0" smtClean="0"/>
              <a:t>Slightly less than Half of Survivors are NOT Living Where They Want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12319972"/>
              </p:ext>
            </p:extLst>
          </p:nvPr>
        </p:nvGraphicFramePr>
        <p:xfrm>
          <a:off x="762000" y="2324100"/>
          <a:ext cx="7315200" cy="3848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812830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1295400"/>
          </a:xfrm>
        </p:spPr>
        <p:txBody>
          <a:bodyPr>
            <a:noAutofit/>
          </a:bodyPr>
          <a:lstStyle/>
          <a:p>
            <a:r>
              <a:rPr lang="en-US" sz="2800" b="1" dirty="0" smtClean="0"/>
              <a:t>The Majority of Caregivers and Survivors Reported NOT receiving Information/Advice After ABI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25886476"/>
              </p:ext>
            </p:extLst>
          </p:nvPr>
        </p:nvGraphicFramePr>
        <p:xfrm>
          <a:off x="685800" y="2057400"/>
          <a:ext cx="76200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954628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2400" b="1" dirty="0" smtClean="0"/>
              <a:t>A Third of both Survivors and Caregivers were Unsatisfied with the Information/Advice they Received Immediately after ABI</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995933048"/>
              </p:ext>
            </p:extLst>
          </p:nvPr>
        </p:nvGraphicFramePr>
        <p:xfrm>
          <a:off x="762000" y="1828800"/>
          <a:ext cx="7696200"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68273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024744" cy="801136"/>
          </a:xfrm>
        </p:spPr>
        <p:txBody>
          <a:bodyPr>
            <a:normAutofit fontScale="90000"/>
          </a:bodyPr>
          <a:lstStyle/>
          <a:p>
            <a:r>
              <a:rPr lang="en-US" b="1" dirty="0" smtClean="0"/>
              <a:t>Paid Assistant Services (PAS)</a:t>
            </a:r>
            <a:endParaRPr lang="en-US" b="1" dirty="0"/>
          </a:p>
        </p:txBody>
      </p:sp>
      <p:sp>
        <p:nvSpPr>
          <p:cNvPr id="3" name="Content Placeholder 2"/>
          <p:cNvSpPr>
            <a:spLocks noGrp="1"/>
          </p:cNvSpPr>
          <p:nvPr>
            <p:ph idx="1"/>
          </p:nvPr>
        </p:nvSpPr>
        <p:spPr>
          <a:xfrm>
            <a:off x="609600" y="1524000"/>
            <a:ext cx="7848600" cy="4876800"/>
          </a:xfrm>
        </p:spPr>
        <p:txBody>
          <a:bodyPr>
            <a:noAutofit/>
          </a:bodyPr>
          <a:lstStyle/>
          <a:p>
            <a:r>
              <a:rPr lang="en-US" sz="2000" dirty="0" smtClean="0"/>
              <a:t>28% of survivors and 51% of caregivers reported that the survivor needs physical assistance to carry out their daily activities (i.e. Bathing, Dressing, Preparing Meals)</a:t>
            </a:r>
          </a:p>
          <a:p>
            <a:pPr marL="68580" indent="0">
              <a:buNone/>
            </a:pPr>
            <a:r>
              <a:rPr lang="en-US" sz="2000" dirty="0" smtClean="0"/>
              <a:t> </a:t>
            </a:r>
          </a:p>
          <a:p>
            <a:r>
              <a:rPr lang="en-US" sz="2000" dirty="0" smtClean="0"/>
              <a:t>44% of Survivors and 58% of Caregivers, who need help, report using a PAS </a:t>
            </a:r>
          </a:p>
          <a:p>
            <a:endParaRPr lang="en-US" sz="2000" dirty="0" smtClean="0"/>
          </a:p>
          <a:p>
            <a:r>
              <a:rPr lang="en-US" sz="2000" dirty="0" smtClean="0"/>
              <a:t>Of those not currently using a PAS, 84% of Survivors and 53% of Caregivers report that they would be interested in having a PAS</a:t>
            </a:r>
          </a:p>
          <a:p>
            <a:endParaRPr lang="en-US" sz="2000" dirty="0" smtClean="0"/>
          </a:p>
          <a:p>
            <a:r>
              <a:rPr lang="en-US" sz="2000" dirty="0" smtClean="0"/>
              <a:t>PAS needed for an average of 40 hours reported by both Survivors and Caregivers</a:t>
            </a:r>
            <a:endParaRPr lang="en-US" sz="2000" dirty="0"/>
          </a:p>
        </p:txBody>
      </p:sp>
    </p:spTree>
    <p:extLst>
      <p:ext uri="{BB962C8B-B14F-4D97-AF65-F5344CB8AC3E}">
        <p14:creationId xmlns:p14="http://schemas.microsoft.com/office/powerpoint/2010/main" xmlns="" val="6001805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024744" cy="1143000"/>
          </a:xfrm>
        </p:spPr>
        <p:txBody>
          <a:bodyPr>
            <a:normAutofit/>
          </a:bodyPr>
          <a:lstStyle/>
          <a:p>
            <a:r>
              <a:rPr lang="en-US" b="1" dirty="0" smtClean="0"/>
              <a:t>ABI Training </a:t>
            </a:r>
            <a:r>
              <a:rPr lang="en-US" b="1" dirty="0"/>
              <a:t>Level of </a:t>
            </a:r>
            <a:r>
              <a:rPr lang="en-US" b="1" dirty="0" smtClean="0"/>
              <a:t>Staff</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99199669"/>
              </p:ext>
            </p:extLst>
          </p:nvPr>
        </p:nvGraphicFramePr>
        <p:xfrm>
          <a:off x="609600" y="1752600"/>
          <a:ext cx="78486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877420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27664"/>
            <a:ext cx="7924800" cy="4687336"/>
          </a:xfrm>
        </p:spPr>
        <p:txBody>
          <a:bodyPr>
            <a:normAutofit/>
          </a:bodyPr>
          <a:lstStyle/>
          <a:p>
            <a:r>
              <a:rPr lang="en-US" sz="3200" i="1" dirty="0">
                <a:solidFill>
                  <a:schemeClr val="tx1"/>
                </a:solidFill>
              </a:rPr>
              <a:t>Funding was provided through Grant Number 6 H21MC06763-05-02, </a:t>
            </a:r>
            <a:r>
              <a:rPr lang="en-US" sz="3200" i="1" dirty="0" smtClean="0">
                <a:solidFill>
                  <a:schemeClr val="tx1"/>
                </a:solidFill>
              </a:rPr>
              <a:t>and awarded </a:t>
            </a:r>
            <a:r>
              <a:rPr lang="en-US" sz="3200" i="1" dirty="0">
                <a:solidFill>
                  <a:schemeClr val="tx1"/>
                </a:solidFill>
              </a:rPr>
              <a:t>to the Virginia Department for Aging and Rehabilitative Services by the U.S. Department of Health and Human Services, Health Resources and Services Administration. </a:t>
            </a:r>
          </a:p>
        </p:txBody>
      </p:sp>
      <p:sp>
        <p:nvSpPr>
          <p:cNvPr id="3" name="Content Placeholder 2"/>
          <p:cNvSpPr>
            <a:spLocks noGrp="1"/>
          </p:cNvSpPr>
          <p:nvPr>
            <p:ph idx="1"/>
          </p:nvPr>
        </p:nvSpPr>
        <p:spPr>
          <a:xfrm>
            <a:off x="1043492" y="5486400"/>
            <a:ext cx="6777317" cy="346229"/>
          </a:xfrm>
        </p:spPr>
        <p:txBody>
          <a:bodyPr>
            <a:normAutofit fontScale="85000" lnSpcReduction="20000"/>
          </a:bodyPr>
          <a:lstStyle/>
          <a:p>
            <a:pPr marL="68580" indent="0">
              <a:buNone/>
            </a:pPr>
            <a:r>
              <a:rPr lang="en-US" dirty="0" smtClean="0"/>
              <a:t> </a:t>
            </a:r>
            <a:endParaRPr lang="en-US" dirty="0"/>
          </a:p>
        </p:txBody>
      </p:sp>
      <p:sp>
        <p:nvSpPr>
          <p:cNvPr id="4" name="TextBox 3"/>
          <p:cNvSpPr txBox="1"/>
          <p:nvPr/>
        </p:nvSpPr>
        <p:spPr>
          <a:xfrm>
            <a:off x="1206500" y="1295399"/>
            <a:ext cx="6324600" cy="646331"/>
          </a:xfrm>
          <a:prstGeom prst="rect">
            <a:avLst/>
          </a:prstGeom>
          <a:noFill/>
        </p:spPr>
        <p:txBody>
          <a:bodyPr wrap="square" rtlCol="0">
            <a:spAutoFit/>
          </a:bodyPr>
          <a:lstStyle/>
          <a:p>
            <a:pPr algn="ctr"/>
            <a:r>
              <a:rPr lang="en-US" sz="3600" b="1" dirty="0" smtClean="0"/>
              <a:t>FUNDING</a:t>
            </a:r>
            <a:endParaRPr lang="en-US" sz="3600" b="1" dirty="0"/>
          </a:p>
        </p:txBody>
      </p:sp>
    </p:spTree>
    <p:extLst>
      <p:ext uri="{BB962C8B-B14F-4D97-AF65-F5344CB8AC3E}">
        <p14:creationId xmlns:p14="http://schemas.microsoft.com/office/powerpoint/2010/main" xmlns="" val="3098611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1408664"/>
          </a:xfrm>
        </p:spPr>
        <p:txBody>
          <a:bodyPr>
            <a:normAutofit/>
          </a:bodyPr>
          <a:lstStyle/>
          <a:p>
            <a:r>
              <a:rPr lang="en-US" b="1" dirty="0"/>
              <a:t>Worry about </a:t>
            </a:r>
            <a:r>
              <a:rPr lang="en-US" b="1" dirty="0" smtClean="0"/>
              <a:t>Future Living Arrangement…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45772006"/>
              </p:ext>
            </p:extLst>
          </p:nvPr>
        </p:nvGraphicFramePr>
        <p:xfrm>
          <a:off x="685800" y="2324100"/>
          <a:ext cx="7543800" cy="3924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348197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34834" cy="1143000"/>
          </a:xfrm>
        </p:spPr>
        <p:txBody>
          <a:bodyPr>
            <a:normAutofit/>
          </a:bodyPr>
          <a:lstStyle/>
          <a:p>
            <a:r>
              <a:rPr lang="en-US" sz="2800" b="1" dirty="0" smtClean="0"/>
              <a:t>Areas Where Future Services May be  Needed</a:t>
            </a:r>
            <a:endParaRPr lang="en-US"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9296361"/>
              </p:ext>
            </p:extLst>
          </p:nvPr>
        </p:nvGraphicFramePr>
        <p:xfrm>
          <a:off x="762000" y="1752600"/>
          <a:ext cx="74676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729713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024744" cy="1143000"/>
          </a:xfrm>
        </p:spPr>
        <p:txBody>
          <a:bodyPr>
            <a:normAutofit fontScale="90000"/>
          </a:bodyPr>
          <a:lstStyle/>
          <a:p>
            <a:r>
              <a:rPr lang="en-US" b="1" dirty="0" smtClean="0"/>
              <a:t>Existing Resources and Gaps…</a:t>
            </a:r>
            <a:endParaRPr lang="en-US" b="1"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42468" y="2324100"/>
            <a:ext cx="3378077" cy="3508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63077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024744" cy="801136"/>
          </a:xfrm>
        </p:spPr>
        <p:txBody>
          <a:bodyPr>
            <a:normAutofit fontScale="90000"/>
          </a:bodyPr>
          <a:lstStyle/>
          <a:p>
            <a:r>
              <a:rPr lang="en-US" b="1" dirty="0" smtClean="0"/>
              <a:t>Services Offered By Providers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03567384"/>
              </p:ext>
            </p:extLst>
          </p:nvPr>
        </p:nvGraphicFramePr>
        <p:xfrm>
          <a:off x="609600" y="1676400"/>
          <a:ext cx="76962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328875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1143000"/>
          </a:xfrm>
        </p:spPr>
        <p:txBody>
          <a:bodyPr>
            <a:normAutofit fontScale="90000"/>
          </a:bodyPr>
          <a:lstStyle/>
          <a:p>
            <a:r>
              <a:rPr lang="en-US" b="1" dirty="0"/>
              <a:t>Greatest Gaps in </a:t>
            </a:r>
            <a:r>
              <a:rPr lang="en-US" b="1" dirty="0" smtClean="0"/>
              <a:t>Service as Perceived by Providers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78981451"/>
              </p:ext>
            </p:extLst>
          </p:nvPr>
        </p:nvGraphicFramePr>
        <p:xfrm>
          <a:off x="685800" y="2133600"/>
          <a:ext cx="7696200" cy="4114803"/>
        </p:xfrm>
        <a:graphic>
          <a:graphicData uri="http://schemas.openxmlformats.org/drawingml/2006/table">
            <a:tbl>
              <a:tblPr firstRow="1" firstCol="1" bandRow="1">
                <a:tableStyleId>{5C22544A-7EE6-4342-B048-85BDC9FD1C3A}</a:tableStyleId>
              </a:tblPr>
              <a:tblGrid>
                <a:gridCol w="1649186"/>
                <a:gridCol w="6047014"/>
              </a:tblGrid>
              <a:tr h="587829">
                <a:tc>
                  <a:txBody>
                    <a:bodyPr/>
                    <a:lstStyle/>
                    <a:p>
                      <a:pPr marL="0" marR="0">
                        <a:spcBef>
                          <a:spcPts val="0"/>
                        </a:spcBef>
                        <a:spcAft>
                          <a:spcPts val="0"/>
                        </a:spcAft>
                      </a:pPr>
                      <a:r>
                        <a:rPr lang="en-US" sz="1200" dirty="0">
                          <a:effectLst/>
                        </a:rPr>
                        <a:t> </a:t>
                      </a:r>
                      <a:endParaRPr lang="en-US" sz="1200" dirty="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Provider Survey</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1</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Behavioral Therapy (52%)</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2</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Supported Living (48%)</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3</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Group Residence (46%)</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4</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Residential Rehabilitation Facility (39%)</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5</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Assisted Living Facility (39%)</a:t>
                      </a:r>
                      <a:endParaRPr lang="en-US" sz="1800" b="1" dirty="0">
                        <a:solidFill>
                          <a:srgbClr val="365F91"/>
                        </a:solidFill>
                        <a:effectLst/>
                        <a:latin typeface="Calibri"/>
                        <a:ea typeface="Calibri"/>
                        <a:cs typeface="Times New Roman"/>
                      </a:endParaRPr>
                    </a:p>
                  </a:txBody>
                  <a:tcPr marL="68580" marR="68580" marT="0" marB="0"/>
                </a:tc>
              </a:tr>
              <a:tr h="587829">
                <a:tc>
                  <a:txBody>
                    <a:bodyPr/>
                    <a:lstStyle/>
                    <a:p>
                      <a:pPr marL="0" marR="0">
                        <a:spcBef>
                          <a:spcPts val="0"/>
                        </a:spcBef>
                        <a:spcAft>
                          <a:spcPts val="0"/>
                        </a:spcAft>
                      </a:pPr>
                      <a:r>
                        <a:rPr lang="en-US" sz="1200">
                          <a:effectLst/>
                        </a:rPr>
                        <a:t>6</a:t>
                      </a:r>
                      <a:endParaRPr lang="en-US" sz="1200">
                        <a:solidFill>
                          <a:srgbClr val="365F91"/>
                        </a:solidFill>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effectLst/>
                        </a:rPr>
                        <a:t>Life Skills Training (39%)</a:t>
                      </a:r>
                      <a:endParaRPr lang="en-US" sz="1800" b="1" dirty="0">
                        <a:solidFill>
                          <a:srgbClr val="365F9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978379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043490" y="981945"/>
            <a:ext cx="7024744" cy="4571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1043492" y="762000"/>
            <a:ext cx="6777317" cy="5715000"/>
          </a:xfrm>
        </p:spPr>
        <p:txBody>
          <a:bodyPr/>
          <a:lstStyle/>
          <a:p>
            <a:pPr marL="68580" indent="0" algn="ctr">
              <a:buNone/>
            </a:pPr>
            <a:r>
              <a:rPr lang="en-US" dirty="0" smtClean="0"/>
              <a:t>Do you currently need service? </a:t>
            </a:r>
            <a:endParaRPr lang="en-US" dirty="0"/>
          </a:p>
        </p:txBody>
      </p:sp>
      <p:sp>
        <p:nvSpPr>
          <p:cNvPr id="6" name="Down Arrow 5"/>
          <p:cNvSpPr/>
          <p:nvPr/>
        </p:nvSpPr>
        <p:spPr>
          <a:xfrm>
            <a:off x="2819400" y="13716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Down Arrow 6"/>
          <p:cNvSpPr/>
          <p:nvPr/>
        </p:nvSpPr>
        <p:spPr>
          <a:xfrm>
            <a:off x="5706945" y="132805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p:nvSpPr>
        <p:spPr>
          <a:xfrm>
            <a:off x="2414016" y="2482334"/>
            <a:ext cx="1295400" cy="369332"/>
          </a:xfrm>
          <a:prstGeom prst="rect">
            <a:avLst/>
          </a:prstGeom>
          <a:noFill/>
        </p:spPr>
        <p:txBody>
          <a:bodyPr wrap="square" rtlCol="0">
            <a:spAutoFit/>
          </a:bodyPr>
          <a:lstStyle/>
          <a:p>
            <a:pPr algn="ctr"/>
            <a:r>
              <a:rPr lang="en-US" dirty="0" smtClean="0">
                <a:solidFill>
                  <a:prstClr val="black"/>
                </a:solidFill>
              </a:rPr>
              <a:t>Yes</a:t>
            </a:r>
            <a:endParaRPr lang="en-US" dirty="0">
              <a:solidFill>
                <a:prstClr val="black"/>
              </a:solidFill>
            </a:endParaRPr>
          </a:p>
        </p:txBody>
      </p:sp>
      <p:sp>
        <p:nvSpPr>
          <p:cNvPr id="9" name="TextBox 8"/>
          <p:cNvSpPr txBox="1"/>
          <p:nvPr/>
        </p:nvSpPr>
        <p:spPr>
          <a:xfrm>
            <a:off x="5523303" y="2428688"/>
            <a:ext cx="851916" cy="369332"/>
          </a:xfrm>
          <a:prstGeom prst="rect">
            <a:avLst/>
          </a:prstGeom>
          <a:noFill/>
        </p:spPr>
        <p:txBody>
          <a:bodyPr wrap="square" rtlCol="0">
            <a:spAutoFit/>
          </a:bodyPr>
          <a:lstStyle/>
          <a:p>
            <a:pPr algn="ctr"/>
            <a:r>
              <a:rPr lang="en-US" dirty="0" smtClean="0">
                <a:solidFill>
                  <a:prstClr val="black"/>
                </a:solidFill>
              </a:rPr>
              <a:t>No</a:t>
            </a:r>
            <a:endParaRPr lang="en-US" dirty="0">
              <a:solidFill>
                <a:prstClr val="black"/>
              </a:solidFill>
            </a:endParaRPr>
          </a:p>
        </p:txBody>
      </p:sp>
      <p:sp>
        <p:nvSpPr>
          <p:cNvPr id="10" name="TextBox 9"/>
          <p:cNvSpPr txBox="1"/>
          <p:nvPr/>
        </p:nvSpPr>
        <p:spPr>
          <a:xfrm>
            <a:off x="3061716" y="3069771"/>
            <a:ext cx="2590800" cy="369332"/>
          </a:xfrm>
          <a:prstGeom prst="rect">
            <a:avLst/>
          </a:prstGeom>
          <a:noFill/>
        </p:spPr>
        <p:txBody>
          <a:bodyPr wrap="square" rtlCol="0">
            <a:spAutoFit/>
          </a:bodyPr>
          <a:lstStyle/>
          <a:p>
            <a:r>
              <a:rPr lang="en-US" dirty="0" smtClean="0">
                <a:solidFill>
                  <a:prstClr val="black"/>
                </a:solidFill>
              </a:rPr>
              <a:t>Are you receiving?</a:t>
            </a:r>
            <a:endParaRPr lang="en-US" dirty="0">
              <a:solidFill>
                <a:prstClr val="black"/>
              </a:solidFill>
            </a:endParaRPr>
          </a:p>
        </p:txBody>
      </p:sp>
      <p:cxnSp>
        <p:nvCxnSpPr>
          <p:cNvPr id="13" name="Straight Arrow Connector 12"/>
          <p:cNvCxnSpPr/>
          <p:nvPr/>
        </p:nvCxnSpPr>
        <p:spPr>
          <a:xfrm>
            <a:off x="3429000" y="2667000"/>
            <a:ext cx="457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ight Arrow 13"/>
          <p:cNvSpPr/>
          <p:nvPr/>
        </p:nvSpPr>
        <p:spPr>
          <a:xfrm>
            <a:off x="6629400" y="2586101"/>
            <a:ext cx="304800" cy="131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TextBox 14"/>
          <p:cNvSpPr txBox="1"/>
          <p:nvPr/>
        </p:nvSpPr>
        <p:spPr>
          <a:xfrm>
            <a:off x="7010400" y="2497723"/>
            <a:ext cx="1600200" cy="338554"/>
          </a:xfrm>
          <a:prstGeom prst="rect">
            <a:avLst/>
          </a:prstGeom>
          <a:noFill/>
        </p:spPr>
        <p:txBody>
          <a:bodyPr wrap="square" rtlCol="0">
            <a:spAutoFit/>
          </a:bodyPr>
          <a:lstStyle/>
          <a:p>
            <a:r>
              <a:rPr lang="en-US" sz="1600" dirty="0" smtClean="0">
                <a:solidFill>
                  <a:prstClr val="black"/>
                </a:solidFill>
              </a:rPr>
              <a:t>Next Question</a:t>
            </a:r>
            <a:endParaRPr lang="en-US" sz="1600" dirty="0">
              <a:solidFill>
                <a:prstClr val="black"/>
              </a:solidFill>
            </a:endParaRPr>
          </a:p>
        </p:txBody>
      </p:sp>
      <p:cxnSp>
        <p:nvCxnSpPr>
          <p:cNvPr id="18" name="Straight Arrow Connector 17"/>
          <p:cNvCxnSpPr/>
          <p:nvPr/>
        </p:nvCxnSpPr>
        <p:spPr>
          <a:xfrm flipH="1">
            <a:off x="2819400" y="3439103"/>
            <a:ext cx="838200" cy="5994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53000" y="3581400"/>
            <a:ext cx="1295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09800" y="4082143"/>
            <a:ext cx="723900" cy="369332"/>
          </a:xfrm>
          <a:prstGeom prst="rect">
            <a:avLst/>
          </a:prstGeom>
          <a:noFill/>
        </p:spPr>
        <p:txBody>
          <a:bodyPr wrap="square" rtlCol="0">
            <a:spAutoFit/>
          </a:bodyPr>
          <a:lstStyle/>
          <a:p>
            <a:r>
              <a:rPr lang="en-US" dirty="0" smtClean="0">
                <a:solidFill>
                  <a:prstClr val="black"/>
                </a:solidFill>
              </a:rPr>
              <a:t>Yes</a:t>
            </a:r>
            <a:endParaRPr lang="en-US" dirty="0">
              <a:solidFill>
                <a:prstClr val="black"/>
              </a:solidFill>
            </a:endParaRPr>
          </a:p>
        </p:txBody>
      </p:sp>
      <p:sp>
        <p:nvSpPr>
          <p:cNvPr id="25" name="TextBox 24"/>
          <p:cNvSpPr txBox="1"/>
          <p:nvPr/>
        </p:nvSpPr>
        <p:spPr>
          <a:xfrm>
            <a:off x="5829300" y="4191000"/>
            <a:ext cx="838200" cy="369332"/>
          </a:xfrm>
          <a:prstGeom prst="rect">
            <a:avLst/>
          </a:prstGeom>
          <a:noFill/>
        </p:spPr>
        <p:txBody>
          <a:bodyPr wrap="square" rtlCol="0">
            <a:spAutoFit/>
          </a:bodyPr>
          <a:lstStyle/>
          <a:p>
            <a:pPr algn="ctr"/>
            <a:r>
              <a:rPr lang="en-US" dirty="0" smtClean="0">
                <a:solidFill>
                  <a:prstClr val="black"/>
                </a:solidFill>
              </a:rPr>
              <a:t>No</a:t>
            </a:r>
            <a:endParaRPr lang="en-US" dirty="0">
              <a:solidFill>
                <a:prstClr val="black"/>
              </a:solidFill>
            </a:endParaRPr>
          </a:p>
        </p:txBody>
      </p:sp>
      <p:cxnSp>
        <p:nvCxnSpPr>
          <p:cNvPr id="28" name="Straight Arrow Connector 27"/>
          <p:cNvCxnSpPr>
            <a:stCxn id="24" idx="2"/>
          </p:cNvCxnSpPr>
          <p:nvPr/>
        </p:nvCxnSpPr>
        <p:spPr>
          <a:xfrm>
            <a:off x="2571750" y="4451475"/>
            <a:ext cx="0" cy="545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6275614" y="4560332"/>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499616" y="5039303"/>
            <a:ext cx="2209800" cy="338554"/>
          </a:xfrm>
          <a:prstGeom prst="rect">
            <a:avLst/>
          </a:prstGeom>
          <a:noFill/>
        </p:spPr>
        <p:txBody>
          <a:bodyPr wrap="square" rtlCol="0">
            <a:spAutoFit/>
          </a:bodyPr>
          <a:lstStyle/>
          <a:p>
            <a:r>
              <a:rPr lang="en-US" sz="1600" dirty="0" smtClean="0">
                <a:solidFill>
                  <a:prstClr val="black"/>
                </a:solidFill>
              </a:rPr>
              <a:t>Does it meet needs?</a:t>
            </a:r>
            <a:endParaRPr lang="en-US" sz="1600" dirty="0">
              <a:solidFill>
                <a:prstClr val="black"/>
              </a:solidFill>
            </a:endParaRPr>
          </a:p>
        </p:txBody>
      </p:sp>
      <p:sp>
        <p:nvSpPr>
          <p:cNvPr id="40" name="TextBox 39"/>
          <p:cNvSpPr txBox="1"/>
          <p:nvPr/>
        </p:nvSpPr>
        <p:spPr>
          <a:xfrm>
            <a:off x="5572288" y="5039303"/>
            <a:ext cx="1590512" cy="338554"/>
          </a:xfrm>
          <a:prstGeom prst="rect">
            <a:avLst/>
          </a:prstGeom>
          <a:noFill/>
        </p:spPr>
        <p:txBody>
          <a:bodyPr wrap="square" rtlCol="0">
            <a:spAutoFit/>
          </a:bodyPr>
          <a:lstStyle/>
          <a:p>
            <a:r>
              <a:rPr lang="en-US" sz="1600" dirty="0" smtClean="0">
                <a:solidFill>
                  <a:prstClr val="black"/>
                </a:solidFill>
              </a:rPr>
              <a:t>Not Available</a:t>
            </a:r>
            <a:endParaRPr lang="en-US" sz="1600" dirty="0">
              <a:solidFill>
                <a:prstClr val="black"/>
              </a:solidFill>
            </a:endParaRPr>
          </a:p>
        </p:txBody>
      </p:sp>
      <p:cxnSp>
        <p:nvCxnSpPr>
          <p:cNvPr id="42" name="Straight Arrow Connector 41"/>
          <p:cNvCxnSpPr/>
          <p:nvPr/>
        </p:nvCxnSpPr>
        <p:spPr>
          <a:xfrm>
            <a:off x="6477000" y="4560332"/>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162800" y="4880912"/>
            <a:ext cx="1447800" cy="338554"/>
          </a:xfrm>
          <a:prstGeom prst="rect">
            <a:avLst/>
          </a:prstGeom>
          <a:noFill/>
        </p:spPr>
        <p:txBody>
          <a:bodyPr wrap="square" rtlCol="0">
            <a:spAutoFit/>
          </a:bodyPr>
          <a:lstStyle/>
          <a:p>
            <a:r>
              <a:rPr lang="en-US" sz="1600" dirty="0" smtClean="0">
                <a:solidFill>
                  <a:prstClr val="black"/>
                </a:solidFill>
              </a:rPr>
              <a:t>Can’t Afford</a:t>
            </a:r>
            <a:endParaRPr lang="en-US" sz="1600" dirty="0">
              <a:solidFill>
                <a:prstClr val="black"/>
              </a:solidFill>
            </a:endParaRPr>
          </a:p>
        </p:txBody>
      </p:sp>
      <p:cxnSp>
        <p:nvCxnSpPr>
          <p:cNvPr id="45" name="Straight Arrow Connector 44"/>
          <p:cNvCxnSpPr/>
          <p:nvPr/>
        </p:nvCxnSpPr>
        <p:spPr>
          <a:xfrm flipH="1">
            <a:off x="5753100" y="4560332"/>
            <a:ext cx="342900" cy="3205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795158" y="4778046"/>
            <a:ext cx="903514" cy="369332"/>
          </a:xfrm>
          <a:prstGeom prst="rect">
            <a:avLst/>
          </a:prstGeom>
          <a:noFill/>
        </p:spPr>
        <p:txBody>
          <a:bodyPr wrap="square" rtlCol="0">
            <a:spAutoFit/>
          </a:bodyPr>
          <a:lstStyle/>
          <a:p>
            <a:r>
              <a:rPr lang="en-US" sz="1600" dirty="0" smtClean="0">
                <a:solidFill>
                  <a:prstClr val="black"/>
                </a:solidFill>
              </a:rPr>
              <a:t>Other</a:t>
            </a:r>
            <a:r>
              <a:rPr lang="en-US" dirty="0" smtClean="0">
                <a:solidFill>
                  <a:prstClr val="black"/>
                </a:solidFill>
              </a:rPr>
              <a:t> </a:t>
            </a:r>
            <a:endParaRPr lang="en-US" dirty="0">
              <a:solidFill>
                <a:prstClr val="black"/>
              </a:solidFill>
            </a:endParaRPr>
          </a:p>
        </p:txBody>
      </p:sp>
      <p:cxnSp>
        <p:nvCxnSpPr>
          <p:cNvPr id="48" name="Straight Arrow Connector 47"/>
          <p:cNvCxnSpPr/>
          <p:nvPr/>
        </p:nvCxnSpPr>
        <p:spPr>
          <a:xfrm flipH="1">
            <a:off x="2057400" y="5377857"/>
            <a:ext cx="228600" cy="337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4" idx="2"/>
          </p:cNvCxnSpPr>
          <p:nvPr/>
        </p:nvCxnSpPr>
        <p:spPr>
          <a:xfrm>
            <a:off x="2604516" y="5377857"/>
            <a:ext cx="214884" cy="337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499616" y="5823466"/>
            <a:ext cx="786384" cy="369332"/>
          </a:xfrm>
          <a:prstGeom prst="rect">
            <a:avLst/>
          </a:prstGeom>
          <a:noFill/>
        </p:spPr>
        <p:txBody>
          <a:bodyPr wrap="square" rtlCol="0">
            <a:spAutoFit/>
          </a:bodyPr>
          <a:lstStyle/>
          <a:p>
            <a:r>
              <a:rPr lang="en-US" dirty="0" smtClean="0">
                <a:solidFill>
                  <a:prstClr val="black"/>
                </a:solidFill>
              </a:rPr>
              <a:t>Yes</a:t>
            </a:r>
            <a:endParaRPr lang="en-US" dirty="0">
              <a:solidFill>
                <a:prstClr val="black"/>
              </a:solidFill>
            </a:endParaRPr>
          </a:p>
        </p:txBody>
      </p:sp>
      <p:sp>
        <p:nvSpPr>
          <p:cNvPr id="52" name="TextBox 51"/>
          <p:cNvSpPr txBox="1"/>
          <p:nvPr/>
        </p:nvSpPr>
        <p:spPr>
          <a:xfrm>
            <a:off x="2507742" y="5823466"/>
            <a:ext cx="851916" cy="369332"/>
          </a:xfrm>
          <a:prstGeom prst="rect">
            <a:avLst/>
          </a:prstGeom>
          <a:noFill/>
        </p:spPr>
        <p:txBody>
          <a:bodyPr wrap="square" rtlCol="0">
            <a:spAutoFit/>
          </a:bodyPr>
          <a:lstStyle/>
          <a:p>
            <a:pPr algn="ctr"/>
            <a:r>
              <a:rPr lang="en-US" dirty="0" smtClean="0">
                <a:solidFill>
                  <a:prstClr val="black"/>
                </a:solidFill>
              </a:rPr>
              <a:t>No</a:t>
            </a:r>
            <a:endParaRPr lang="en-US" dirty="0">
              <a:solidFill>
                <a:prstClr val="black"/>
              </a:solidFill>
            </a:endParaRPr>
          </a:p>
        </p:txBody>
      </p:sp>
    </p:spTree>
    <p:extLst>
      <p:ext uri="{BB962C8B-B14F-4D97-AF65-F5344CB8AC3E}">
        <p14:creationId xmlns:p14="http://schemas.microsoft.com/office/powerpoint/2010/main" xmlns="" val="2982934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620000" cy="1371600"/>
          </a:xfrm>
        </p:spPr>
        <p:txBody>
          <a:bodyPr>
            <a:normAutofit/>
          </a:bodyPr>
          <a:lstStyle/>
          <a:p>
            <a:r>
              <a:rPr lang="en-US" b="1" dirty="0" smtClean="0"/>
              <a:t>Greatest </a:t>
            </a:r>
            <a:r>
              <a:rPr lang="en-US" b="1" dirty="0"/>
              <a:t>Unmet </a:t>
            </a:r>
            <a:r>
              <a:rPr lang="en-US" b="1" dirty="0" smtClean="0"/>
              <a:t>Needs Reported were…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29106183"/>
              </p:ext>
            </p:extLst>
          </p:nvPr>
        </p:nvGraphicFramePr>
        <p:xfrm>
          <a:off x="685799" y="2514600"/>
          <a:ext cx="7543801" cy="3657600"/>
        </p:xfrm>
        <a:graphic>
          <a:graphicData uri="http://schemas.openxmlformats.org/drawingml/2006/table">
            <a:tbl>
              <a:tblPr firstRow="1" firstCol="1" bandRow="1">
                <a:tableStyleId>{5C22544A-7EE6-4342-B048-85BDC9FD1C3A}</a:tableStyleId>
              </a:tblPr>
              <a:tblGrid>
                <a:gridCol w="570905"/>
                <a:gridCol w="3486103"/>
                <a:gridCol w="3486793"/>
              </a:tblGrid>
              <a:tr h="457200">
                <a:tc>
                  <a:txBody>
                    <a:bodyPr/>
                    <a:lstStyle/>
                    <a:p>
                      <a:pPr marL="0" marR="0">
                        <a:spcBef>
                          <a:spcPts val="0"/>
                        </a:spcBef>
                        <a:spcAft>
                          <a:spcPts val="0"/>
                        </a:spcAft>
                      </a:pPr>
                      <a:r>
                        <a:rPr lang="en-US" sz="1200">
                          <a:effectLst/>
                        </a:rPr>
                        <a:t> </a:t>
                      </a:r>
                      <a:endParaRPr lang="en-US" sz="12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Survivor Survey</a:t>
                      </a:r>
                      <a:endParaRPr lang="en-US" sz="1800" dirty="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a:effectLst/>
                        </a:rPr>
                        <a:t>Caregiver Survey</a:t>
                      </a:r>
                      <a:endParaRPr lang="en-US" sz="1800">
                        <a:solidFill>
                          <a:srgbClr val="365F91"/>
                        </a:solidFill>
                        <a:effectLst/>
                        <a:latin typeface="Calibri"/>
                        <a:ea typeface="Calibri"/>
                        <a:cs typeface="Times New Roman"/>
                      </a:endParaRPr>
                    </a:p>
                  </a:txBody>
                  <a:tcPr marL="66897" marR="66897" marT="0" marB="0"/>
                </a:tc>
              </a:tr>
              <a:tr h="457200">
                <a:tc>
                  <a:txBody>
                    <a:bodyPr/>
                    <a:lstStyle/>
                    <a:p>
                      <a:pPr marL="0" marR="0">
                        <a:spcBef>
                          <a:spcPts val="0"/>
                        </a:spcBef>
                        <a:spcAft>
                          <a:spcPts val="0"/>
                        </a:spcAft>
                      </a:pPr>
                      <a:r>
                        <a:rPr lang="en-US" sz="1200">
                          <a:effectLst/>
                        </a:rPr>
                        <a:t>1</a:t>
                      </a:r>
                      <a:endParaRPr lang="en-US" sz="12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Cognitive therapy (36%)</a:t>
                      </a:r>
                      <a:endParaRPr lang="en-US" sz="1800" dirty="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a:effectLst/>
                        </a:rPr>
                        <a:t>Cognitive therapy (59%)</a:t>
                      </a:r>
                      <a:endParaRPr lang="en-US" sz="1800">
                        <a:solidFill>
                          <a:srgbClr val="365F91"/>
                        </a:solidFill>
                        <a:effectLst/>
                        <a:latin typeface="Calibri"/>
                        <a:ea typeface="Calibri"/>
                        <a:cs typeface="Times New Roman"/>
                      </a:endParaRPr>
                    </a:p>
                  </a:txBody>
                  <a:tcPr marL="66897" marR="66897" marT="0" marB="0"/>
                </a:tc>
              </a:tr>
              <a:tr h="914400">
                <a:tc>
                  <a:txBody>
                    <a:bodyPr/>
                    <a:lstStyle/>
                    <a:p>
                      <a:pPr marL="0" marR="0">
                        <a:spcBef>
                          <a:spcPts val="0"/>
                        </a:spcBef>
                        <a:spcAft>
                          <a:spcPts val="0"/>
                        </a:spcAft>
                      </a:pPr>
                      <a:r>
                        <a:rPr lang="en-US" sz="1200">
                          <a:effectLst/>
                        </a:rPr>
                        <a:t>2</a:t>
                      </a:r>
                      <a:endParaRPr lang="en-US" sz="12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Individual counseling (36%)</a:t>
                      </a:r>
                      <a:endParaRPr lang="en-US" sz="1800" dirty="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Activities with other ABI survivors/ recreational activities (45%)</a:t>
                      </a:r>
                      <a:endParaRPr lang="en-US" sz="1800" dirty="0">
                        <a:solidFill>
                          <a:srgbClr val="365F91"/>
                        </a:solidFill>
                        <a:effectLst/>
                        <a:latin typeface="Calibri"/>
                        <a:ea typeface="Calibri"/>
                        <a:cs typeface="Times New Roman"/>
                      </a:endParaRPr>
                    </a:p>
                  </a:txBody>
                  <a:tcPr marL="66897" marR="66897" marT="0" marB="0"/>
                </a:tc>
              </a:tr>
              <a:tr h="914400">
                <a:tc>
                  <a:txBody>
                    <a:bodyPr/>
                    <a:lstStyle/>
                    <a:p>
                      <a:pPr marL="0" marR="0">
                        <a:spcBef>
                          <a:spcPts val="0"/>
                        </a:spcBef>
                        <a:spcAft>
                          <a:spcPts val="0"/>
                        </a:spcAft>
                      </a:pPr>
                      <a:r>
                        <a:rPr lang="en-US" sz="1200">
                          <a:effectLst/>
                        </a:rPr>
                        <a:t>3</a:t>
                      </a:r>
                      <a:endParaRPr lang="en-US" sz="12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a:effectLst/>
                        </a:rPr>
                        <a:t>Alternative services (acupuncture, massage therapies, etc.) (30%)</a:t>
                      </a:r>
                      <a:endParaRPr lang="en-US" sz="18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Behavioral supports (44%)</a:t>
                      </a:r>
                      <a:endParaRPr lang="en-US" sz="1800" dirty="0">
                        <a:solidFill>
                          <a:srgbClr val="365F91"/>
                        </a:solidFill>
                        <a:effectLst/>
                        <a:latin typeface="Calibri"/>
                        <a:ea typeface="Calibri"/>
                        <a:cs typeface="Times New Roman"/>
                      </a:endParaRPr>
                    </a:p>
                  </a:txBody>
                  <a:tcPr marL="66897" marR="66897" marT="0" marB="0"/>
                </a:tc>
              </a:tr>
              <a:tr h="914400">
                <a:tc>
                  <a:txBody>
                    <a:bodyPr/>
                    <a:lstStyle/>
                    <a:p>
                      <a:pPr marL="0" marR="0">
                        <a:spcBef>
                          <a:spcPts val="0"/>
                        </a:spcBef>
                        <a:spcAft>
                          <a:spcPts val="0"/>
                        </a:spcAft>
                      </a:pPr>
                      <a:r>
                        <a:rPr lang="en-US" sz="1200">
                          <a:effectLst/>
                        </a:rPr>
                        <a:t>4</a:t>
                      </a:r>
                      <a:endParaRPr lang="en-US" sz="12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a:effectLst/>
                        </a:rPr>
                        <a:t>Medical services that address the effects of ABI injury (30%)</a:t>
                      </a:r>
                      <a:endParaRPr lang="en-US" sz="1800">
                        <a:solidFill>
                          <a:srgbClr val="365F91"/>
                        </a:solidFill>
                        <a:effectLst/>
                        <a:latin typeface="Calibri"/>
                        <a:ea typeface="Calibri"/>
                        <a:cs typeface="Times New Roman"/>
                      </a:endParaRPr>
                    </a:p>
                  </a:txBody>
                  <a:tcPr marL="66897" marR="66897" marT="0" marB="0"/>
                </a:tc>
                <a:tc>
                  <a:txBody>
                    <a:bodyPr/>
                    <a:lstStyle/>
                    <a:p>
                      <a:pPr marL="0" marR="0">
                        <a:spcBef>
                          <a:spcPts val="0"/>
                        </a:spcBef>
                        <a:spcAft>
                          <a:spcPts val="0"/>
                        </a:spcAft>
                      </a:pPr>
                      <a:r>
                        <a:rPr lang="en-US" sz="1800" dirty="0">
                          <a:effectLst/>
                        </a:rPr>
                        <a:t>Individual counseling services (42%)</a:t>
                      </a:r>
                      <a:endParaRPr lang="en-US" sz="1800" dirty="0">
                        <a:solidFill>
                          <a:srgbClr val="365F91"/>
                        </a:solidFill>
                        <a:effectLst/>
                        <a:latin typeface="Calibri"/>
                        <a:ea typeface="Calibri"/>
                        <a:cs typeface="Times New Roman"/>
                      </a:endParaRPr>
                    </a:p>
                  </a:txBody>
                  <a:tcPr marL="66897" marR="66897" marT="0" marB="0"/>
                </a:tc>
              </a:tr>
            </a:tbl>
          </a:graphicData>
        </a:graphic>
      </p:graphicFrame>
    </p:spTree>
    <p:extLst>
      <p:ext uri="{BB962C8B-B14F-4D97-AF65-F5344CB8AC3E}">
        <p14:creationId xmlns:p14="http://schemas.microsoft.com/office/powerpoint/2010/main" xmlns="" val="12514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4038600" cy="1143000"/>
          </a:xfrm>
        </p:spPr>
        <p:txBody>
          <a:bodyPr>
            <a:normAutofit/>
          </a:bodyPr>
          <a:lstStyle/>
          <a:p>
            <a:pPr algn="ctr"/>
            <a:r>
              <a:rPr lang="en-US" sz="4800" b="1" dirty="0" smtClean="0"/>
              <a:t>OBJECTIVES</a:t>
            </a:r>
            <a:endParaRPr lang="en-US" sz="4800" b="1" dirty="0"/>
          </a:p>
        </p:txBody>
      </p:sp>
      <p:sp>
        <p:nvSpPr>
          <p:cNvPr id="3" name="Content Placeholder 2"/>
          <p:cNvSpPr>
            <a:spLocks noGrp="1"/>
          </p:cNvSpPr>
          <p:nvPr>
            <p:ph idx="1"/>
          </p:nvPr>
        </p:nvSpPr>
        <p:spPr>
          <a:xfrm>
            <a:off x="609600" y="1447800"/>
            <a:ext cx="7924800" cy="4724400"/>
          </a:xfrm>
        </p:spPr>
        <p:txBody>
          <a:bodyPr>
            <a:normAutofit/>
          </a:bodyPr>
          <a:lstStyle/>
          <a:p>
            <a:pPr marL="68580" indent="0">
              <a:buNone/>
            </a:pPr>
            <a:r>
              <a:rPr lang="en-US" dirty="0"/>
              <a:t> </a:t>
            </a:r>
          </a:p>
          <a:p>
            <a:pPr lvl="0"/>
            <a:r>
              <a:rPr lang="en-US" dirty="0"/>
              <a:t>To identify service needs of individuals with ABI and their </a:t>
            </a:r>
            <a:r>
              <a:rPr lang="en-US" dirty="0" smtClean="0"/>
              <a:t>families/caregivers (i.e., Health, Rehabilitative </a:t>
            </a:r>
            <a:r>
              <a:rPr lang="en-US" dirty="0"/>
              <a:t>and </a:t>
            </a:r>
            <a:r>
              <a:rPr lang="en-US" dirty="0" smtClean="0"/>
              <a:t>Therapeutic Services</a:t>
            </a:r>
            <a:r>
              <a:rPr lang="en-US" dirty="0"/>
              <a:t>, </a:t>
            </a:r>
            <a:r>
              <a:rPr lang="en-US" dirty="0" smtClean="0"/>
              <a:t>Housing</a:t>
            </a:r>
            <a:r>
              <a:rPr lang="en-US" dirty="0"/>
              <a:t>, </a:t>
            </a:r>
            <a:r>
              <a:rPr lang="en-US" dirty="0" smtClean="0"/>
              <a:t>Employment)</a:t>
            </a:r>
          </a:p>
          <a:p>
            <a:pPr lvl="0"/>
            <a:endParaRPr lang="en-US" dirty="0"/>
          </a:p>
          <a:p>
            <a:pPr lvl="0"/>
            <a:r>
              <a:rPr lang="en-US" dirty="0"/>
              <a:t>To better understand the existing resources and programs </a:t>
            </a:r>
            <a:r>
              <a:rPr lang="en-US" dirty="0" smtClean="0"/>
              <a:t>in order to identify </a:t>
            </a:r>
            <a:r>
              <a:rPr lang="en-US" dirty="0"/>
              <a:t>gaps in services for individuals with ABI in each of the regions within </a:t>
            </a:r>
            <a:r>
              <a:rPr lang="en-US" dirty="0" smtClean="0"/>
              <a:t>Virginia</a:t>
            </a:r>
            <a:endParaRPr lang="en-US" dirty="0"/>
          </a:p>
          <a:p>
            <a:endParaRPr lang="en-US" dirty="0"/>
          </a:p>
        </p:txBody>
      </p:sp>
    </p:spTree>
    <p:extLst>
      <p:ext uri="{BB962C8B-B14F-4D97-AF65-F5344CB8AC3E}">
        <p14:creationId xmlns:p14="http://schemas.microsoft.com/office/powerpoint/2010/main" xmlns="" val="46302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848600" cy="914400"/>
          </a:xfrm>
        </p:spPr>
        <p:txBody>
          <a:bodyPr>
            <a:normAutofit/>
          </a:bodyPr>
          <a:lstStyle/>
          <a:p>
            <a:r>
              <a:rPr lang="en-US" b="1" dirty="0" smtClean="0"/>
              <a:t>ASSESSMENT ACTIVITIES</a:t>
            </a:r>
            <a:endParaRPr lang="en-US" b="1" dirty="0"/>
          </a:p>
        </p:txBody>
      </p:sp>
      <p:sp>
        <p:nvSpPr>
          <p:cNvPr id="3" name="Content Placeholder 2"/>
          <p:cNvSpPr>
            <a:spLocks noGrp="1"/>
          </p:cNvSpPr>
          <p:nvPr>
            <p:ph idx="1"/>
          </p:nvPr>
        </p:nvSpPr>
        <p:spPr>
          <a:xfrm>
            <a:off x="609600" y="1447800"/>
            <a:ext cx="7772400" cy="4572000"/>
          </a:xfrm>
        </p:spPr>
        <p:txBody>
          <a:bodyPr>
            <a:noAutofit/>
          </a:bodyPr>
          <a:lstStyle/>
          <a:p>
            <a:r>
              <a:rPr lang="en-US" sz="2800" dirty="0" smtClean="0"/>
              <a:t>6 </a:t>
            </a:r>
            <a:r>
              <a:rPr lang="en-US" sz="2800" dirty="0"/>
              <a:t>focus </a:t>
            </a:r>
            <a:r>
              <a:rPr lang="en-US" sz="2800" dirty="0" smtClean="0"/>
              <a:t>groups for caregivers and survivors </a:t>
            </a:r>
          </a:p>
          <a:p>
            <a:endParaRPr lang="en-US" sz="2800" dirty="0" smtClean="0"/>
          </a:p>
          <a:p>
            <a:r>
              <a:rPr lang="en-US" sz="2800" dirty="0" smtClean="0"/>
              <a:t>Web and Mail Survey targeting Survivors</a:t>
            </a:r>
          </a:p>
          <a:p>
            <a:endParaRPr lang="en-US" sz="2800" dirty="0" smtClean="0"/>
          </a:p>
          <a:p>
            <a:r>
              <a:rPr lang="en-US" sz="2800" dirty="0" smtClean="0"/>
              <a:t>Web and Mail Survey targeting Caregivers </a:t>
            </a:r>
            <a:r>
              <a:rPr lang="en-US" sz="2800" dirty="0"/>
              <a:t>and </a:t>
            </a:r>
            <a:r>
              <a:rPr lang="en-US" sz="2800" dirty="0" smtClean="0"/>
              <a:t>Family Members</a:t>
            </a:r>
          </a:p>
          <a:p>
            <a:endParaRPr lang="en-US" sz="2800" dirty="0" smtClean="0"/>
          </a:p>
          <a:p>
            <a:r>
              <a:rPr lang="en-US" sz="2800" dirty="0" smtClean="0"/>
              <a:t>Web and Mail Survey targeting Professionals </a:t>
            </a:r>
            <a:r>
              <a:rPr lang="en-US" sz="2800" dirty="0"/>
              <a:t>who serve </a:t>
            </a:r>
            <a:r>
              <a:rPr lang="en-US" sz="2800" dirty="0" smtClean="0"/>
              <a:t>ABI Community  </a:t>
            </a:r>
            <a:endParaRPr lang="en-US" sz="2800" dirty="0"/>
          </a:p>
        </p:txBody>
      </p:sp>
    </p:spTree>
    <p:extLst>
      <p:ext uri="{BB962C8B-B14F-4D97-AF65-F5344CB8AC3E}">
        <p14:creationId xmlns:p14="http://schemas.microsoft.com/office/powerpoint/2010/main" xmlns="" val="2601263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024744" cy="1143000"/>
          </a:xfrm>
        </p:spPr>
        <p:txBody>
          <a:bodyPr>
            <a:normAutofit fontScale="90000"/>
          </a:bodyPr>
          <a:lstStyle/>
          <a:p>
            <a:r>
              <a:rPr lang="en-US" b="1" dirty="0" smtClean="0"/>
              <a:t>Demographics of Participants</a:t>
            </a:r>
            <a:endParaRPr lang="en-US" b="1" dirty="0"/>
          </a:p>
        </p:txBody>
      </p:sp>
      <p:sp>
        <p:nvSpPr>
          <p:cNvPr id="3" name="Content Placeholder 2"/>
          <p:cNvSpPr>
            <a:spLocks noGrp="1"/>
          </p:cNvSpPr>
          <p:nvPr>
            <p:ph idx="1"/>
          </p:nvPr>
        </p:nvSpPr>
        <p:spPr/>
        <p:txBody>
          <a:bodyPr/>
          <a:lstStyle/>
          <a:p>
            <a:pPr marL="68580" indent="0">
              <a:buNone/>
            </a:pPr>
            <a:r>
              <a:rPr lang="en-US" dirty="0" smtClean="0"/>
              <a:t>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00" y="2286000"/>
            <a:ext cx="5410200" cy="3810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1293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4114800" cy="838200"/>
          </a:xfrm>
        </p:spPr>
        <p:txBody>
          <a:bodyPr/>
          <a:lstStyle/>
          <a:p>
            <a:pPr algn="ctr"/>
            <a:r>
              <a:rPr lang="en-US" dirty="0" smtClean="0"/>
              <a:t>PARTICIPANTS</a:t>
            </a:r>
            <a:endParaRPr lang="en-US" dirty="0"/>
          </a:p>
        </p:txBody>
      </p:sp>
      <p:sp>
        <p:nvSpPr>
          <p:cNvPr id="3" name="Content Placeholder 2"/>
          <p:cNvSpPr>
            <a:spLocks noGrp="1"/>
          </p:cNvSpPr>
          <p:nvPr>
            <p:ph idx="1"/>
          </p:nvPr>
        </p:nvSpPr>
        <p:spPr>
          <a:xfrm>
            <a:off x="609600" y="1219200"/>
            <a:ext cx="7848600" cy="5029200"/>
          </a:xfrm>
        </p:spPr>
        <p:txBody>
          <a:bodyPr>
            <a:noAutofit/>
          </a:bodyPr>
          <a:lstStyle/>
          <a:p>
            <a:r>
              <a:rPr lang="en-US" b="1" dirty="0" smtClean="0"/>
              <a:t>Focus groups </a:t>
            </a:r>
          </a:p>
          <a:p>
            <a:pPr lvl="1"/>
            <a:r>
              <a:rPr lang="en-US" dirty="0" smtClean="0"/>
              <a:t>22 ABI Survivors Participated</a:t>
            </a:r>
          </a:p>
          <a:p>
            <a:pPr lvl="1"/>
            <a:r>
              <a:rPr lang="en-US" dirty="0" smtClean="0"/>
              <a:t>19 Caregivers/Family Members Participated</a:t>
            </a:r>
          </a:p>
          <a:p>
            <a:pPr lvl="1"/>
            <a:endParaRPr lang="en-US" sz="800" dirty="0" smtClean="0"/>
          </a:p>
          <a:p>
            <a:r>
              <a:rPr lang="en-US" b="1" dirty="0" smtClean="0"/>
              <a:t>Survivor Survey </a:t>
            </a:r>
          </a:p>
          <a:p>
            <a:pPr lvl="1"/>
            <a:r>
              <a:rPr lang="en-US" dirty="0" smtClean="0"/>
              <a:t>213 Survivors Completed</a:t>
            </a:r>
          </a:p>
          <a:p>
            <a:pPr lvl="1"/>
            <a:endParaRPr lang="en-US" sz="800" dirty="0" smtClean="0"/>
          </a:p>
          <a:p>
            <a:r>
              <a:rPr lang="en-US" b="1" dirty="0" smtClean="0"/>
              <a:t>Caregiver Survey </a:t>
            </a:r>
          </a:p>
          <a:p>
            <a:pPr lvl="1"/>
            <a:r>
              <a:rPr lang="en-US" dirty="0" smtClean="0"/>
              <a:t>182 Caregivers Completed a survey for themselves and the Survivor for who they give care</a:t>
            </a:r>
          </a:p>
          <a:p>
            <a:pPr lvl="1"/>
            <a:endParaRPr lang="en-US" sz="800" dirty="0" smtClean="0"/>
          </a:p>
          <a:p>
            <a:r>
              <a:rPr lang="en-US" b="1" dirty="0" smtClean="0"/>
              <a:t>Provider Survey </a:t>
            </a:r>
          </a:p>
          <a:p>
            <a:pPr lvl="1"/>
            <a:r>
              <a:rPr lang="en-US" dirty="0" smtClean="0"/>
              <a:t>60 Providers Completed, 53 were included in analysis</a:t>
            </a:r>
            <a:endParaRPr lang="en-US" dirty="0"/>
          </a:p>
        </p:txBody>
      </p:sp>
    </p:spTree>
    <p:extLst>
      <p:ext uri="{BB962C8B-B14F-4D97-AF65-F5344CB8AC3E}">
        <p14:creationId xmlns:p14="http://schemas.microsoft.com/office/powerpoint/2010/main" xmlns="" val="196327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611034" cy="914400"/>
          </a:xfrm>
        </p:spPr>
        <p:txBody>
          <a:bodyPr>
            <a:normAutofit/>
          </a:bodyPr>
          <a:lstStyle/>
          <a:p>
            <a:r>
              <a:rPr lang="en-US" b="1" dirty="0" smtClean="0"/>
              <a:t>Where Participants Reside</a:t>
            </a:r>
            <a:endParaRPr lang="en-US" b="1" dirty="0"/>
          </a:p>
        </p:txBody>
      </p:sp>
      <p:sp>
        <p:nvSpPr>
          <p:cNvPr id="5" name="Content Placeholder 4"/>
          <p:cNvSpPr>
            <a:spLocks noGrp="1"/>
          </p:cNvSpPr>
          <p:nvPr>
            <p:ph idx="1"/>
          </p:nvPr>
        </p:nvSpPr>
        <p:spPr/>
        <p:txBody>
          <a:bodyPr/>
          <a:lstStyle/>
          <a:p>
            <a:endParaRPr lang="en-US" dirty="0"/>
          </a:p>
        </p:txBody>
      </p:sp>
      <p:graphicFrame>
        <p:nvGraphicFramePr>
          <p:cNvPr id="6" name="Chart 5"/>
          <p:cNvGraphicFramePr/>
          <p:nvPr>
            <p:extLst>
              <p:ext uri="{D42A27DB-BD31-4B8C-83A1-F6EECF244321}">
                <p14:modId xmlns:p14="http://schemas.microsoft.com/office/powerpoint/2010/main" xmlns="" val="1312337279"/>
              </p:ext>
            </p:extLst>
          </p:nvPr>
        </p:nvGraphicFramePr>
        <p:xfrm>
          <a:off x="685800" y="1676400"/>
          <a:ext cx="76962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21612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024744" cy="801136"/>
          </a:xfrm>
        </p:spPr>
        <p:txBody>
          <a:bodyPr>
            <a:normAutofit/>
          </a:bodyPr>
          <a:lstStyle/>
          <a:p>
            <a:r>
              <a:rPr lang="en-US" b="1" dirty="0" smtClean="0"/>
              <a:t>Survivor Description</a:t>
            </a:r>
            <a:endParaRPr lang="en-US" b="1" dirty="0"/>
          </a:p>
        </p:txBody>
      </p:sp>
      <p:sp>
        <p:nvSpPr>
          <p:cNvPr id="3" name="Content Placeholder 2"/>
          <p:cNvSpPr>
            <a:spLocks noGrp="1"/>
          </p:cNvSpPr>
          <p:nvPr>
            <p:ph idx="1"/>
          </p:nvPr>
        </p:nvSpPr>
        <p:spPr>
          <a:xfrm>
            <a:off x="533400" y="1600200"/>
            <a:ext cx="7772400" cy="4648200"/>
          </a:xfrm>
        </p:spPr>
        <p:txBody>
          <a:bodyPr>
            <a:normAutofit lnSpcReduction="10000"/>
          </a:bodyPr>
          <a:lstStyle/>
          <a:p>
            <a:r>
              <a:rPr lang="en-US" dirty="0" smtClean="0"/>
              <a:t>75% Attended at Least Some College</a:t>
            </a:r>
          </a:p>
          <a:p>
            <a:endParaRPr lang="en-US" dirty="0" smtClean="0"/>
          </a:p>
          <a:p>
            <a:r>
              <a:rPr lang="en-US" dirty="0" smtClean="0"/>
              <a:t>51% Male and 49% Female </a:t>
            </a:r>
          </a:p>
          <a:p>
            <a:endParaRPr lang="en-US" dirty="0" smtClean="0"/>
          </a:p>
          <a:p>
            <a:r>
              <a:rPr lang="en-US" dirty="0" smtClean="0"/>
              <a:t>Mean Age was 47 </a:t>
            </a:r>
          </a:p>
          <a:p>
            <a:endParaRPr lang="en-US" dirty="0" smtClean="0"/>
          </a:p>
          <a:p>
            <a:r>
              <a:rPr lang="en-US" dirty="0" smtClean="0"/>
              <a:t>87% were Caucasian </a:t>
            </a:r>
          </a:p>
          <a:p>
            <a:endParaRPr lang="en-US" dirty="0" smtClean="0"/>
          </a:p>
          <a:p>
            <a:r>
              <a:rPr lang="en-US" dirty="0" smtClean="0"/>
              <a:t>65% of Survivors were Employed </a:t>
            </a:r>
            <a:r>
              <a:rPr lang="en-US" b="1" dirty="0" smtClean="0"/>
              <a:t>Full time at the time of their injury</a:t>
            </a:r>
            <a:r>
              <a:rPr lang="en-US" dirty="0" smtClean="0"/>
              <a:t>, only 21% reported </a:t>
            </a:r>
            <a:r>
              <a:rPr lang="en-US" b="1" dirty="0" smtClean="0"/>
              <a:t>working Full-time now  </a:t>
            </a:r>
          </a:p>
          <a:p>
            <a:endParaRPr lang="en-US" dirty="0"/>
          </a:p>
        </p:txBody>
      </p:sp>
    </p:spTree>
    <p:extLst>
      <p:ext uri="{BB962C8B-B14F-4D97-AF65-F5344CB8AC3E}">
        <p14:creationId xmlns:p14="http://schemas.microsoft.com/office/powerpoint/2010/main" xmlns="" val="226290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024744" cy="762000"/>
          </a:xfrm>
        </p:spPr>
        <p:txBody>
          <a:bodyPr>
            <a:normAutofit/>
          </a:bodyPr>
          <a:lstStyle/>
          <a:p>
            <a:r>
              <a:rPr lang="en-US" b="1" dirty="0" smtClean="0"/>
              <a:t>Caregiver Description</a:t>
            </a:r>
            <a:endParaRPr lang="en-US" b="1" dirty="0"/>
          </a:p>
        </p:txBody>
      </p:sp>
      <p:sp>
        <p:nvSpPr>
          <p:cNvPr id="3" name="Content Placeholder 2"/>
          <p:cNvSpPr>
            <a:spLocks noGrp="1"/>
          </p:cNvSpPr>
          <p:nvPr>
            <p:ph idx="1"/>
          </p:nvPr>
        </p:nvSpPr>
        <p:spPr>
          <a:xfrm>
            <a:off x="762000" y="1828800"/>
            <a:ext cx="7696200" cy="4419600"/>
          </a:xfrm>
        </p:spPr>
        <p:txBody>
          <a:bodyPr/>
          <a:lstStyle/>
          <a:p>
            <a:r>
              <a:rPr lang="en-US" dirty="0" smtClean="0"/>
              <a:t>Nearly 3/4</a:t>
            </a:r>
            <a:r>
              <a:rPr lang="en-US" baseline="30000" dirty="0" smtClean="0"/>
              <a:t>ths</a:t>
            </a:r>
            <a:r>
              <a:rPr lang="en-US" dirty="0" smtClean="0"/>
              <a:t> were 50 or older</a:t>
            </a:r>
          </a:p>
          <a:p>
            <a:endParaRPr lang="en-US" dirty="0" smtClean="0"/>
          </a:p>
          <a:p>
            <a:r>
              <a:rPr lang="en-US" dirty="0" smtClean="0"/>
              <a:t>Mean Age 56 </a:t>
            </a:r>
          </a:p>
          <a:p>
            <a:endParaRPr lang="en-US" dirty="0" smtClean="0"/>
          </a:p>
          <a:p>
            <a:r>
              <a:rPr lang="en-US" dirty="0" smtClean="0"/>
              <a:t>82% were female</a:t>
            </a:r>
          </a:p>
          <a:p>
            <a:endParaRPr lang="en-US" dirty="0" smtClean="0"/>
          </a:p>
          <a:p>
            <a:r>
              <a:rPr lang="en-US" dirty="0" smtClean="0"/>
              <a:t>87% were Caucasian</a:t>
            </a:r>
          </a:p>
          <a:p>
            <a:endParaRPr lang="en-US" dirty="0" smtClean="0"/>
          </a:p>
          <a:p>
            <a:r>
              <a:rPr lang="en-US" dirty="0" smtClean="0"/>
              <a:t>51% were the </a:t>
            </a:r>
            <a:r>
              <a:rPr lang="en-US" b="1" dirty="0" smtClean="0"/>
              <a:t>Parent of the Survivor</a:t>
            </a:r>
            <a:r>
              <a:rPr lang="en-US" dirty="0" smtClean="0"/>
              <a:t>, with another 24% being the </a:t>
            </a:r>
            <a:r>
              <a:rPr lang="en-US" b="1" dirty="0" smtClean="0"/>
              <a:t>Spouse of the Survivor</a:t>
            </a:r>
            <a:endParaRPr lang="en-US" dirty="0" smtClean="0"/>
          </a:p>
          <a:p>
            <a:endParaRPr lang="en-US" dirty="0"/>
          </a:p>
        </p:txBody>
      </p:sp>
    </p:spTree>
    <p:extLst>
      <p:ext uri="{BB962C8B-B14F-4D97-AF65-F5344CB8AC3E}">
        <p14:creationId xmlns:p14="http://schemas.microsoft.com/office/powerpoint/2010/main" xmlns="" val="176890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Austin</Template>
  <TotalTime>458</TotalTime>
  <Words>1601</Words>
  <Application>Microsoft Office PowerPoint</Application>
  <PresentationFormat>On-screen Show (4:3)</PresentationFormat>
  <Paragraphs>167</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Austin</vt:lpstr>
      <vt:lpstr>2013 Virginia Statewide Acquired Brain Injury Needs and Resources Assessment </vt:lpstr>
      <vt:lpstr>Funding was provided through Grant Number 6 H21MC06763-05-02, and awarded to the Virginia Department for Aging and Rehabilitative Services by the U.S. Department of Health and Human Services, Health Resources and Services Administration. </vt:lpstr>
      <vt:lpstr>OBJECTIVES</vt:lpstr>
      <vt:lpstr>ASSESSMENT ACTIVITIES</vt:lpstr>
      <vt:lpstr>Demographics of Participants</vt:lpstr>
      <vt:lpstr>PARTICIPANTS</vt:lpstr>
      <vt:lpstr>Where Participants Reside</vt:lpstr>
      <vt:lpstr>Survivor Description</vt:lpstr>
      <vt:lpstr>Caregiver Description</vt:lpstr>
      <vt:lpstr>Provider Description</vt:lpstr>
      <vt:lpstr>Severity of Injury</vt:lpstr>
      <vt:lpstr>Problems Resulting from Injury</vt:lpstr>
      <vt:lpstr>What we found out about Needs…</vt:lpstr>
      <vt:lpstr>ABI Caregivers Need More Help</vt:lpstr>
      <vt:lpstr>Slightly less than Half of Survivors are NOT Living Where They Want</vt:lpstr>
      <vt:lpstr>The Majority of Caregivers and Survivors Reported NOT receiving Information/Advice After ABI  </vt:lpstr>
      <vt:lpstr>A Third of both Survivors and Caregivers were Unsatisfied with the Information/Advice they Received Immediately after ABI</vt:lpstr>
      <vt:lpstr>Paid Assistant Services (PAS)</vt:lpstr>
      <vt:lpstr>ABI Training Level of Staff</vt:lpstr>
      <vt:lpstr>Worry about Future Living Arrangement…</vt:lpstr>
      <vt:lpstr>Areas Where Future Services May be  Needed</vt:lpstr>
      <vt:lpstr>Existing Resources and Gaps…</vt:lpstr>
      <vt:lpstr>Services Offered By Providers</vt:lpstr>
      <vt:lpstr>Greatest Gaps in Service as Perceived by Providers</vt:lpstr>
      <vt:lpstr> </vt:lpstr>
      <vt:lpstr>Greatest Unmet Needs Reported were…</vt:lpstr>
    </vt:vector>
  </TitlesOfParts>
  <Company>Virginia Commonwealth University HASTECH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Virginia Statewide Acquired Brain Injury Needs and Resources Assessment</dc:title>
  <dc:creator>Moore, Mary A.</dc:creator>
  <cp:lastModifiedBy>Patti G</cp:lastModifiedBy>
  <cp:revision>43</cp:revision>
  <dcterms:created xsi:type="dcterms:W3CDTF">2014-01-21T15:21:29Z</dcterms:created>
  <dcterms:modified xsi:type="dcterms:W3CDTF">2014-06-04T19:15:07Z</dcterms:modified>
</cp:coreProperties>
</file>